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101"/>
  </p:notesMasterIdLst>
  <p:sldIdLst>
    <p:sldId id="265" r:id="rId6"/>
    <p:sldId id="268" r:id="rId7"/>
    <p:sldId id="270" r:id="rId8"/>
    <p:sldId id="495" r:id="rId9"/>
    <p:sldId id="566" r:id="rId10"/>
    <p:sldId id="567" r:id="rId11"/>
    <p:sldId id="569" r:id="rId12"/>
    <p:sldId id="424" r:id="rId13"/>
    <p:sldId id="427" r:id="rId14"/>
    <p:sldId id="428" r:id="rId15"/>
    <p:sldId id="570" r:id="rId16"/>
    <p:sldId id="497" r:id="rId17"/>
    <p:sldId id="431" r:id="rId18"/>
    <p:sldId id="432" r:id="rId19"/>
    <p:sldId id="433" r:id="rId20"/>
    <p:sldId id="498" r:id="rId21"/>
    <p:sldId id="429" r:id="rId22"/>
    <p:sldId id="434" r:id="rId23"/>
    <p:sldId id="435" r:id="rId24"/>
    <p:sldId id="436" r:id="rId25"/>
    <p:sldId id="437" r:id="rId26"/>
    <p:sldId id="438" r:id="rId27"/>
    <p:sldId id="439" r:id="rId28"/>
    <p:sldId id="440" r:id="rId29"/>
    <p:sldId id="441" r:id="rId30"/>
    <p:sldId id="382" r:id="rId31"/>
    <p:sldId id="383" r:id="rId32"/>
    <p:sldId id="384" r:id="rId33"/>
    <p:sldId id="501" r:id="rId34"/>
    <p:sldId id="502" r:id="rId35"/>
    <p:sldId id="503" r:id="rId36"/>
    <p:sldId id="504" r:id="rId37"/>
    <p:sldId id="505" r:id="rId38"/>
    <p:sldId id="506" r:id="rId39"/>
    <p:sldId id="507" r:id="rId40"/>
    <p:sldId id="508" r:id="rId41"/>
    <p:sldId id="509" r:id="rId42"/>
    <p:sldId id="510" r:id="rId43"/>
    <p:sldId id="512" r:id="rId44"/>
    <p:sldId id="513" r:id="rId45"/>
    <p:sldId id="514" r:id="rId46"/>
    <p:sldId id="515" r:id="rId47"/>
    <p:sldId id="516" r:id="rId48"/>
    <p:sldId id="517" r:id="rId49"/>
    <p:sldId id="518" r:id="rId50"/>
    <p:sldId id="519" r:id="rId51"/>
    <p:sldId id="520" r:id="rId52"/>
    <p:sldId id="521" r:id="rId53"/>
    <p:sldId id="522" r:id="rId54"/>
    <p:sldId id="523" r:id="rId55"/>
    <p:sldId id="524" r:id="rId56"/>
    <p:sldId id="525" r:id="rId57"/>
    <p:sldId id="526" r:id="rId58"/>
    <p:sldId id="527" r:id="rId59"/>
    <p:sldId id="528" r:id="rId60"/>
    <p:sldId id="529" r:id="rId61"/>
    <p:sldId id="530" r:id="rId62"/>
    <p:sldId id="531" r:id="rId63"/>
    <p:sldId id="532" r:id="rId64"/>
    <p:sldId id="533" r:id="rId65"/>
    <p:sldId id="534" r:id="rId66"/>
    <p:sldId id="535" r:id="rId67"/>
    <p:sldId id="546" r:id="rId68"/>
    <p:sldId id="547" r:id="rId69"/>
    <p:sldId id="548" r:id="rId70"/>
    <p:sldId id="549" r:id="rId71"/>
    <p:sldId id="573" r:id="rId72"/>
    <p:sldId id="550" r:id="rId73"/>
    <p:sldId id="551" r:id="rId74"/>
    <p:sldId id="552" r:id="rId75"/>
    <p:sldId id="553" r:id="rId76"/>
    <p:sldId id="554" r:id="rId77"/>
    <p:sldId id="555" r:id="rId78"/>
    <p:sldId id="556" r:id="rId79"/>
    <p:sldId id="541" r:id="rId80"/>
    <p:sldId id="463" r:id="rId81"/>
    <p:sldId id="464" r:id="rId82"/>
    <p:sldId id="465" r:id="rId83"/>
    <p:sldId id="466" r:id="rId84"/>
    <p:sldId id="467" r:id="rId85"/>
    <p:sldId id="468" r:id="rId86"/>
    <p:sldId id="470" r:id="rId87"/>
    <p:sldId id="473" r:id="rId88"/>
    <p:sldId id="476" r:id="rId89"/>
    <p:sldId id="474" r:id="rId90"/>
    <p:sldId id="477" r:id="rId91"/>
    <p:sldId id="478" r:id="rId92"/>
    <p:sldId id="562" r:id="rId93"/>
    <p:sldId id="479" r:id="rId94"/>
    <p:sldId id="563" r:id="rId95"/>
    <p:sldId id="564" r:id="rId96"/>
    <p:sldId id="481" r:id="rId97"/>
    <p:sldId id="482" r:id="rId98"/>
    <p:sldId id="565" r:id="rId99"/>
    <p:sldId id="483" r:id="rId10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extLst>
    <p:ext uri="{521415D9-36F7-43E2-AB2F-B90AF26B5E84}">
      <p14:sectionLst xmlns:p14="http://schemas.microsoft.com/office/powerpoint/2010/main">
        <p14:section name="Default Section" id="{1DE6041C-F5F1-4FF4-9874-8F38D1FB8BB6}">
          <p14:sldIdLst>
            <p14:sldId id="265"/>
            <p14:sldId id="268"/>
            <p14:sldId id="270"/>
            <p14:sldId id="495"/>
            <p14:sldId id="566"/>
            <p14:sldId id="567"/>
            <p14:sldId id="569"/>
            <p14:sldId id="424"/>
            <p14:sldId id="427"/>
            <p14:sldId id="428"/>
            <p14:sldId id="570"/>
            <p14:sldId id="497"/>
            <p14:sldId id="431"/>
            <p14:sldId id="432"/>
            <p14:sldId id="433"/>
            <p14:sldId id="498"/>
            <p14:sldId id="429"/>
            <p14:sldId id="434"/>
            <p14:sldId id="435"/>
            <p14:sldId id="436"/>
            <p14:sldId id="437"/>
            <p14:sldId id="438"/>
            <p14:sldId id="439"/>
            <p14:sldId id="440"/>
            <p14:sldId id="441"/>
            <p14:sldId id="382"/>
            <p14:sldId id="383"/>
            <p14:sldId id="384"/>
            <p14:sldId id="501"/>
            <p14:sldId id="502"/>
            <p14:sldId id="503"/>
            <p14:sldId id="504"/>
            <p14:sldId id="505"/>
            <p14:sldId id="506"/>
            <p14:sldId id="507"/>
            <p14:sldId id="508"/>
            <p14:sldId id="509"/>
            <p14:sldId id="510"/>
            <p14:sldId id="512"/>
            <p14:sldId id="513"/>
            <p14:sldId id="514"/>
            <p14:sldId id="515"/>
            <p14:sldId id="516"/>
            <p14:sldId id="517"/>
            <p14:sldId id="518"/>
            <p14:sldId id="519"/>
            <p14:sldId id="520"/>
            <p14:sldId id="521"/>
            <p14:sldId id="522"/>
            <p14:sldId id="523"/>
            <p14:sldId id="524"/>
            <p14:sldId id="525"/>
            <p14:sldId id="526"/>
            <p14:sldId id="527"/>
            <p14:sldId id="528"/>
            <p14:sldId id="529"/>
            <p14:sldId id="530"/>
            <p14:sldId id="531"/>
            <p14:sldId id="532"/>
            <p14:sldId id="533"/>
            <p14:sldId id="534"/>
            <p14:sldId id="535"/>
            <p14:sldId id="546"/>
            <p14:sldId id="547"/>
            <p14:sldId id="548"/>
            <p14:sldId id="549"/>
            <p14:sldId id="573"/>
            <p14:sldId id="550"/>
            <p14:sldId id="551"/>
            <p14:sldId id="552"/>
            <p14:sldId id="553"/>
            <p14:sldId id="554"/>
            <p14:sldId id="555"/>
            <p14:sldId id="556"/>
            <p14:sldId id="541"/>
            <p14:sldId id="463"/>
            <p14:sldId id="464"/>
            <p14:sldId id="465"/>
            <p14:sldId id="466"/>
            <p14:sldId id="467"/>
            <p14:sldId id="468"/>
            <p14:sldId id="470"/>
            <p14:sldId id="473"/>
            <p14:sldId id="476"/>
            <p14:sldId id="474"/>
            <p14:sldId id="477"/>
            <p14:sldId id="478"/>
            <p14:sldId id="562"/>
            <p14:sldId id="479"/>
            <p14:sldId id="563"/>
            <p14:sldId id="564"/>
            <p14:sldId id="481"/>
            <p14:sldId id="482"/>
            <p14:sldId id="565"/>
            <p14:sldId id="4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F"/>
    <a:srgbClr val="B9B323"/>
    <a:srgbClr val="4080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87004" autoAdjust="0"/>
  </p:normalViewPr>
  <p:slideViewPr>
    <p:cSldViewPr>
      <p:cViewPr>
        <p:scale>
          <a:sx n="100" d="100"/>
          <a:sy n="100" d="100"/>
        </p:scale>
        <p:origin x="-1181"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102" Type="http://schemas.openxmlformats.org/officeDocument/2006/relationships/presProps" Target="presProps.xml"/><Relationship Id="rId5" Type="http://schemas.openxmlformats.org/officeDocument/2006/relationships/slideMaster" Target="slideMasters/slideMaster2.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slide" Target="slides/slide85.xml"/><Relationship Id="rId95" Type="http://schemas.openxmlformats.org/officeDocument/2006/relationships/slide" Target="slides/slide90.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slide" Target="slides/slide88.xml"/><Relationship Id="rId98" Type="http://schemas.openxmlformats.org/officeDocument/2006/relationships/slide" Target="slides/slide9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103"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slide" Target="slides/slide9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defRPr sz="1300" smtClean="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2561"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lgn="r">
              <a:defRPr sz="1300" smtClean="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4721" y="4415790"/>
            <a:ext cx="5140960" cy="418338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defRPr sz="1300" smtClean="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2561"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lgn="r">
              <a:defRPr sz="1300" smtClean="0">
                <a:latin typeface="Arial" charset="0"/>
              </a:defRPr>
            </a:lvl1pPr>
          </a:lstStyle>
          <a:p>
            <a:pPr>
              <a:defRPr/>
            </a:pPr>
            <a:fld id="{1BEC3076-5B25-41AB-9D49-2FB11D91ED2A}" type="slidenum">
              <a:rPr lang="en-US"/>
              <a:pPr>
                <a:defRPr/>
              </a:pPr>
              <a:t>‹#›</a:t>
            </a:fld>
            <a:endParaRPr lang="en-US" dirty="0"/>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pPr/>
              <a:t>1</a:t>
            </a:fld>
            <a:endParaRPr lang="en-US" dirty="0">
              <a:latin typeface="Arial"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58</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60</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61</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63</a:t>
            </a:fld>
            <a:endParaRPr 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64</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66</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67</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68</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70</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71</a:t>
            </a:fld>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72</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73</a:t>
            </a:fld>
            <a:endParaRPr 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74</a:t>
            </a:fld>
            <a:endParaRPr lang="en-US"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75</a:t>
            </a:fld>
            <a:endParaRPr lang="en-US"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76</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77</a:t>
            </a:fld>
            <a:endParaRPr 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78</a:t>
            </a:fld>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a:t>
            </a:fld>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80</a:t>
            </a:fld>
            <a:endParaRPr lang="en-US"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81</a:t>
            </a:fld>
            <a:endParaRPr lang="en-US"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82</a:t>
            </a:fld>
            <a:endParaRPr lang="en-US"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83</a:t>
            </a:fld>
            <a:endParaRPr lang="en-US"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84</a:t>
            </a:fld>
            <a:endParaRPr lang="en-US"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85</a:t>
            </a:fld>
            <a:endParaRPr lang="en-US"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86</a:t>
            </a:fld>
            <a:endParaRPr lang="en-US"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87</a:t>
            </a:fld>
            <a:endParaRPr lang="en-US"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88</a:t>
            </a:fld>
            <a:endParaRPr lang="en-US"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a:t>
            </a:fld>
            <a:endParaRPr lang="en-US"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90</a:t>
            </a:fld>
            <a:endParaRPr 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91</a:t>
            </a:fld>
            <a:endParaRPr lang="en-US"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92</a:t>
            </a:fld>
            <a:endParaRPr lang="en-US"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93</a:t>
            </a:fld>
            <a:endParaRPr lang="en-US"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94</a:t>
            </a:fld>
            <a:endParaRPr lang="en-US"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567E7CF-E1C7-4EFD-B6F4-83A3CE20783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0FDDDF-F98D-420A-81A2-8B3C1AB069C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mitchellwilliamslaw.com/blog"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pic>
        <p:nvPicPr>
          <p:cNvPr id="3075" name="Picture 7" descr="MW_stripe"/>
          <p:cNvPicPr>
            <a:picLocks noChangeAspect="1" noChangeArrowheads="1"/>
          </p:cNvPicPr>
          <p:nvPr/>
        </p:nvPicPr>
        <p:blipFill>
          <a:blip r:embed="rId4" cstate="print"/>
          <a:srcRect l="5173"/>
          <a:stretch>
            <a:fillRect/>
          </a:stretch>
        </p:blipFill>
        <p:spPr bwMode="auto">
          <a:xfrm>
            <a:off x="0" y="3886200"/>
            <a:ext cx="8382000" cy="1304925"/>
          </a:xfrm>
          <a:prstGeom prst="rect">
            <a:avLst/>
          </a:prstGeom>
          <a:noFill/>
          <a:ln w="9525">
            <a:noFill/>
            <a:miter lim="800000"/>
            <a:headEnd/>
            <a:tailEnd/>
          </a:ln>
        </p:spPr>
      </p:pic>
      <p:pic>
        <p:nvPicPr>
          <p:cNvPr id="3076" name="Picture 4" descr="MitchellWilliamslogo4c"/>
          <p:cNvPicPr>
            <a:picLocks noChangeAspect="1" noChangeArrowheads="1"/>
          </p:cNvPicPr>
          <p:nvPr/>
        </p:nvPicPr>
        <p:blipFill>
          <a:blip r:embed="rId5" cstate="print"/>
          <a:srcRect/>
          <a:stretch>
            <a:fillRect/>
          </a:stretch>
        </p:blipFill>
        <p:spPr bwMode="auto">
          <a:xfrm>
            <a:off x="3810000" y="3886200"/>
            <a:ext cx="4495800" cy="1284288"/>
          </a:xfrm>
          <a:prstGeom prst="rect">
            <a:avLst/>
          </a:prstGeom>
          <a:noFill/>
          <a:ln w="9525">
            <a:noFill/>
            <a:miter lim="800000"/>
            <a:headEnd/>
            <a:tailEnd/>
          </a:ln>
        </p:spPr>
      </p:pic>
      <p:pic>
        <p:nvPicPr>
          <p:cNvPr id="3077" name="Picture 5" descr="MWSG&amp;W_names"/>
          <p:cNvPicPr>
            <a:picLocks noChangeAspect="1" noChangeArrowheads="1"/>
          </p:cNvPicPr>
          <p:nvPr/>
        </p:nvPicPr>
        <p:blipFill>
          <a:blip r:embed="rId6" cstate="print"/>
          <a:srcRect/>
          <a:stretch>
            <a:fillRect/>
          </a:stretch>
        </p:blipFill>
        <p:spPr bwMode="auto">
          <a:xfrm>
            <a:off x="1296988" y="5334000"/>
            <a:ext cx="6604000" cy="492125"/>
          </a:xfrm>
          <a:prstGeom prst="rect">
            <a:avLst/>
          </a:prstGeom>
          <a:noFill/>
          <a:ln w="9525">
            <a:noFill/>
            <a:miter lim="800000"/>
            <a:headEnd/>
            <a:tailEnd/>
          </a:ln>
        </p:spPr>
      </p:pic>
      <p:sp>
        <p:nvSpPr>
          <p:cNvPr id="3078" name="Rectangle 6"/>
          <p:cNvSpPr>
            <a:spLocks noGrp="1" noChangeArrowheads="1"/>
          </p:cNvSpPr>
          <p:nvPr>
            <p:ph type="subTitle" idx="1"/>
          </p:nvPr>
        </p:nvSpPr>
        <p:spPr>
          <a:xfrm>
            <a:off x="685800" y="2057400"/>
            <a:ext cx="7772400" cy="2895600"/>
          </a:xfrm>
          <a:noFill/>
        </p:spPr>
        <p:txBody>
          <a:bodyPr/>
          <a:lstStyle/>
          <a:p>
            <a:pPr eaLnBrk="1" hangingPunct="1"/>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Solid and Hazardous Waste/Recycling Developments:</a:t>
            </a:r>
            <a:b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br>
            <a:r>
              <a:rPr lang="en-US" sz="3600" b="1" kern="1200" dirty="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2018 – </a:t>
            </a:r>
            <a:r>
              <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2019</a:t>
            </a:r>
          </a:p>
          <a:p>
            <a:pPr eaLnBrk="1" hangingPunct="1"/>
            <a:r>
              <a:rPr lang="en-US" sz="3600" b="1" kern="1200" dirty="0" smtClean="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rPr>
              <a:t> </a:t>
            </a:r>
            <a:endParaRPr lang="en-US" sz="5400" b="1" dirty="0" smtClean="0">
              <a:solidFill>
                <a:schemeClr val="bg1"/>
              </a:solidFill>
              <a:latin typeface="HelveticaNeueLT Com 25 UltLt"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Resource Conservation and Recovery Act Hazardous Waste Manifest System:  February 8th U.S. EPA Federal Register Notice Addressing Information </a:t>
            </a:r>
            <a:r>
              <a:rPr lang="en-US" b="1" dirty="0" smtClean="0">
                <a:solidFill>
                  <a:schemeClr val="bg1"/>
                </a:solidFill>
              </a:rPr>
              <a:t>Collection (Cont.)</a:t>
            </a:r>
            <a:endParaRPr lang="en-US"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a:latin typeface="+mn-lt"/>
              </a:rPr>
              <a:t>The issues addressed include:</a:t>
            </a:r>
          </a:p>
          <a:p>
            <a:r>
              <a:rPr lang="en-US" sz="1600" dirty="0">
                <a:latin typeface="+mn-lt"/>
              </a:rPr>
              <a:t> </a:t>
            </a:r>
          </a:p>
          <a:p>
            <a:pPr marL="285750" lvl="0" indent="-285750">
              <a:buFont typeface="Arial" panose="020B0604020202020204" pitchFamily="34" charset="0"/>
              <a:buChar char="•"/>
            </a:pPr>
            <a:r>
              <a:rPr lang="en-US" sz="1600" dirty="0">
                <a:latin typeface="+mn-lt"/>
              </a:rPr>
              <a:t>Improving precision of waste quantities and units of measure</a:t>
            </a:r>
          </a:p>
          <a:p>
            <a:pPr marL="742950" lvl="1" indent="-285750">
              <a:buFont typeface="Courier New" panose="02070309020205020404" pitchFamily="49" charset="0"/>
              <a:buChar char="o"/>
            </a:pPr>
            <a:r>
              <a:rPr lang="en-US" sz="1600" dirty="0">
                <a:latin typeface="+mn-lt"/>
              </a:rPr>
              <a:t>Use of decimals (proposal to modify the manifest instructions to Item 11 of the manifest to grant manifest users the option to report waste quantities using decimals or fractions)</a:t>
            </a:r>
          </a:p>
          <a:p>
            <a:pPr marL="742950" lvl="1" indent="-285750">
              <a:buFont typeface="Courier New" panose="02070309020205020404" pitchFamily="49" charset="0"/>
              <a:buChar char="o"/>
            </a:pPr>
            <a:r>
              <a:rPr lang="en-US" sz="1600" dirty="0">
                <a:latin typeface="+mn-lt"/>
              </a:rPr>
              <a:t>Alternative set of units of measure (addition/alternative to using decimals or fractions or precisely report waste quantity by also using smaller units of measure)</a:t>
            </a:r>
          </a:p>
          <a:p>
            <a:pPr marL="285750" lvl="0" indent="-285750">
              <a:buFont typeface="Arial" panose="020B0604020202020204" pitchFamily="34" charset="0"/>
              <a:buChar char="•"/>
            </a:pPr>
            <a:r>
              <a:rPr lang="en-US" sz="1600" dirty="0">
                <a:latin typeface="+mn-lt"/>
              </a:rPr>
              <a:t>Enhance quality of international shipment data</a:t>
            </a:r>
          </a:p>
          <a:p>
            <a:pPr marL="742950" lvl="1" indent="-285750">
              <a:buFont typeface="Courier New" panose="02070309020205020404" pitchFamily="49" charset="0"/>
              <a:buChar char="o"/>
            </a:pPr>
            <a:r>
              <a:rPr lang="en-US" sz="1600" dirty="0">
                <a:latin typeface="+mn-lt"/>
              </a:rPr>
              <a:t>Addition of a new data field for consent numbers for import and export shipments (proposal to add a new data field on the paper and electronic manifest so hazardous waste stream consent numbers can be recorded in a separate, distinct field on a manifest)</a:t>
            </a:r>
          </a:p>
          <a:p>
            <a:pPr marL="742950" lvl="1" indent="-285750">
              <a:buFont typeface="Courier New" panose="02070309020205020404" pitchFamily="49" charset="0"/>
              <a:buChar char="o"/>
            </a:pPr>
            <a:r>
              <a:rPr lang="en-US" sz="1600" dirty="0">
                <a:latin typeface="+mn-lt"/>
              </a:rPr>
              <a:t>Capturing exporter EPA ID number on the manifest</a:t>
            </a:r>
          </a:p>
          <a:p>
            <a:pPr marL="742950" lvl="1" indent="-285750">
              <a:buFont typeface="Courier New" panose="02070309020205020404" pitchFamily="49" charset="0"/>
              <a:buChar char="o"/>
            </a:pPr>
            <a:r>
              <a:rPr lang="en-US" sz="1600" dirty="0">
                <a:latin typeface="+mn-lt"/>
              </a:rPr>
              <a:t>How to incorporate new fields on manifest and whether to consolidate with movement document</a:t>
            </a:r>
          </a:p>
          <a:p>
            <a:pPr marL="285750" lvl="0" indent="-285750">
              <a:buFont typeface="Arial" panose="020B0604020202020204" pitchFamily="34" charset="0"/>
              <a:buChar char="•"/>
            </a:pPr>
            <a:r>
              <a:rPr lang="en-US" sz="1600" dirty="0">
                <a:latin typeface="+mn-lt"/>
              </a:rPr>
              <a:t>Biennial reporting and e-Manifest integration</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10</a:t>
            </a:fld>
            <a:endParaRPr lang="en-US" dirty="0"/>
          </a:p>
        </p:txBody>
      </p:sp>
    </p:spTree>
    <p:extLst>
      <p:ext uri="{BB962C8B-B14F-4D97-AF65-F5344CB8AC3E}">
        <p14:creationId xmlns:p14="http://schemas.microsoft.com/office/powerpoint/2010/main" val="3689159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dirty="0">
                <a:solidFill>
                  <a:schemeClr val="bg1"/>
                </a:solidFill>
                <a:latin typeface="+mn-lt"/>
              </a:rPr>
              <a:t>EPA </a:t>
            </a:r>
            <a:r>
              <a:rPr lang="en-US" dirty="0" smtClean="0">
                <a:solidFill>
                  <a:schemeClr val="bg1"/>
                </a:solidFill>
                <a:latin typeface="+mn-lt"/>
              </a:rPr>
              <a:t>Finalizes </a:t>
            </a:r>
            <a:r>
              <a:rPr lang="en-US" dirty="0" err="1" smtClean="0">
                <a:solidFill>
                  <a:schemeClr val="bg1"/>
                </a:solidFill>
                <a:latin typeface="+mn-lt"/>
              </a:rPr>
              <a:t>RCRA</a:t>
            </a:r>
            <a:r>
              <a:rPr lang="en-US" dirty="0" smtClean="0">
                <a:solidFill>
                  <a:schemeClr val="bg1"/>
                </a:solidFill>
                <a:latin typeface="+mn-lt"/>
              </a:rPr>
              <a:t> </a:t>
            </a:r>
            <a:r>
              <a:rPr lang="en-US" dirty="0">
                <a:solidFill>
                  <a:schemeClr val="bg1"/>
                </a:solidFill>
                <a:latin typeface="+mn-lt"/>
              </a:rPr>
              <a:t>Pharmaceutical Rule Affecting Health Care Providers</a:t>
            </a:r>
            <a:endParaRPr lang="en-US" b="1" kern="0" noProof="0" dirty="0" smtClean="0">
              <a:solidFill>
                <a:schemeClr val="bg1"/>
              </a:solidFill>
              <a:latin typeface="+mn-lt"/>
              <a:ea typeface="+mj-ea"/>
              <a:cs typeface="+mj-cs"/>
            </a:endParaRPr>
          </a:p>
        </p:txBody>
      </p:sp>
      <p:sp>
        <p:nvSpPr>
          <p:cNvPr id="6" name="Rectangle 16"/>
          <p:cNvSpPr txBox="1">
            <a:spLocks noChangeArrowheads="1"/>
          </p:cNvSpPr>
          <p:nvPr/>
        </p:nvSpPr>
        <p:spPr bwMode="auto">
          <a:xfrm>
            <a:off x="8001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400" dirty="0"/>
              <a:t> </a:t>
            </a:r>
          </a:p>
          <a:p>
            <a:pPr marL="285750" indent="-285750">
              <a:buFont typeface="Arial" panose="020B0604020202020204" pitchFamily="34" charset="0"/>
              <a:buChar char="•"/>
            </a:pPr>
            <a:r>
              <a:rPr lang="en-US" sz="2000" dirty="0">
                <a:latin typeface="+mn-lt"/>
              </a:rPr>
              <a:t>EPA promulgated </a:t>
            </a:r>
            <a:r>
              <a:rPr lang="en-US" sz="2000" dirty="0" smtClean="0">
                <a:latin typeface="+mn-lt"/>
              </a:rPr>
              <a:t>an </a:t>
            </a:r>
            <a:r>
              <a:rPr lang="en-US" sz="2000" dirty="0" err="1" smtClean="0">
                <a:latin typeface="+mn-lt"/>
              </a:rPr>
              <a:t>RCRA</a:t>
            </a:r>
            <a:r>
              <a:rPr lang="en-US" sz="2000" dirty="0" smtClean="0">
                <a:latin typeface="+mn-lt"/>
              </a:rPr>
              <a:t> Pharmaceutical </a:t>
            </a:r>
            <a:r>
              <a:rPr lang="en-US" sz="2000" dirty="0">
                <a:latin typeface="+mn-lt"/>
              </a:rPr>
              <a:t>R</a:t>
            </a:r>
            <a:r>
              <a:rPr lang="en-US" sz="2000" dirty="0" smtClean="0">
                <a:latin typeface="+mn-lt"/>
              </a:rPr>
              <a:t>ule </a:t>
            </a:r>
            <a:r>
              <a:rPr lang="en-US" sz="2000" dirty="0">
                <a:latin typeface="+mn-lt"/>
              </a:rPr>
              <a:t>on December 8, 2018</a:t>
            </a:r>
          </a:p>
          <a:p>
            <a:r>
              <a:rPr lang="en-US" sz="2000" dirty="0">
                <a:latin typeface="+mn-lt"/>
              </a:rPr>
              <a:t> </a:t>
            </a:r>
          </a:p>
          <a:p>
            <a:pPr marL="285750" indent="-285750">
              <a:buFont typeface="Arial" panose="020B0604020202020204" pitchFamily="34" charset="0"/>
              <a:buChar char="•"/>
            </a:pPr>
            <a:r>
              <a:rPr lang="en-US" sz="2000" dirty="0">
                <a:latin typeface="+mn-lt"/>
              </a:rPr>
              <a:t>The rule will impose new requirements for healthcare providers including pharmacies and long-term care providers</a:t>
            </a:r>
          </a:p>
          <a:p>
            <a:r>
              <a:rPr lang="en-US" sz="2000" dirty="0">
                <a:latin typeface="+mn-lt"/>
              </a:rPr>
              <a:t> </a:t>
            </a:r>
          </a:p>
          <a:p>
            <a:pPr marL="285750" indent="-285750">
              <a:buFont typeface="Arial" panose="020B0604020202020204" pitchFamily="34" charset="0"/>
              <a:buChar char="•"/>
            </a:pPr>
            <a:r>
              <a:rPr lang="en-US" sz="2000" dirty="0">
                <a:latin typeface="+mn-lt"/>
              </a:rPr>
              <a:t>The rule also applies to forward and reverse distributors of pharmaceuticals</a:t>
            </a:r>
          </a:p>
          <a:p>
            <a:r>
              <a:rPr lang="en-US" sz="2000" dirty="0">
                <a:latin typeface="+mn-lt"/>
              </a:rPr>
              <a:t> </a:t>
            </a:r>
          </a:p>
          <a:p>
            <a:pPr marL="285750" indent="-285750">
              <a:buFont typeface="Arial" panose="020B0604020202020204" pitchFamily="34" charset="0"/>
              <a:buChar char="•"/>
            </a:pPr>
            <a:r>
              <a:rPr lang="en-US" sz="2000" dirty="0">
                <a:latin typeface="+mn-lt"/>
              </a:rPr>
              <a:t>Includes an example definition of “healthcare facility“</a:t>
            </a:r>
          </a:p>
          <a:p>
            <a:r>
              <a:rPr lang="en-US" sz="2000" dirty="0">
                <a:latin typeface="+mn-lt"/>
              </a:rPr>
              <a:t> </a:t>
            </a:r>
          </a:p>
          <a:p>
            <a:pPr marL="285750" indent="-285750">
              <a:buFont typeface="Arial" panose="020B0604020202020204" pitchFamily="34" charset="0"/>
              <a:buChar char="•"/>
            </a:pPr>
            <a:r>
              <a:rPr lang="en-US" sz="2000" dirty="0">
                <a:latin typeface="+mn-lt"/>
              </a:rPr>
              <a:t>Will give qualifying healthcare </a:t>
            </a:r>
            <a:r>
              <a:rPr lang="en-US" sz="2000" dirty="0" smtClean="0">
                <a:latin typeface="+mn-lt"/>
              </a:rPr>
              <a:t>sector facilities in lieu of the obligations contained in 40 CFR §262</a:t>
            </a:r>
            <a:endParaRPr lang="en-US" sz="2000" dirty="0">
              <a:latin typeface="+mn-lt"/>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11</a:t>
            </a:fld>
            <a:endParaRPr lang="en-US" dirty="0"/>
          </a:p>
        </p:txBody>
      </p:sp>
    </p:spTree>
    <p:extLst>
      <p:ext uri="{BB962C8B-B14F-4D97-AF65-F5344CB8AC3E}">
        <p14:creationId xmlns:p14="http://schemas.microsoft.com/office/powerpoint/2010/main" val="143413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Coal Combustion Residuals:  EPA State Developments</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Calibri" panose="020F0502020204030204" pitchFamily="34" charset="0"/>
              </a:rPr>
              <a:t>EPA issued </a:t>
            </a:r>
            <a:r>
              <a:rPr lang="en-US" sz="1800" dirty="0">
                <a:latin typeface="Calibri" panose="020F0502020204030204" pitchFamily="34" charset="0"/>
              </a:rPr>
              <a:t>July 18th revisions to the 2015 regulations for the disposal of coal combustion residuals </a:t>
            </a:r>
            <a:r>
              <a:rPr lang="en-US" sz="1800" dirty="0" smtClean="0">
                <a:latin typeface="Calibri" panose="020F0502020204030204" pitchFamily="34" charset="0"/>
              </a:rPr>
              <a:t>from </a:t>
            </a:r>
            <a:r>
              <a:rPr lang="en-US" sz="1800" dirty="0">
                <a:latin typeface="Calibri" panose="020F0502020204030204" pitchFamily="34" charset="0"/>
              </a:rPr>
              <a:t>electric utilities and independent power producers.</a:t>
            </a:r>
          </a:p>
          <a:p>
            <a:r>
              <a:rPr lang="en-US" sz="1800" dirty="0">
                <a:latin typeface="Calibri" panose="020F0502020204030204" pitchFamily="34" charset="0"/>
              </a:rPr>
              <a:t> </a:t>
            </a:r>
          </a:p>
          <a:p>
            <a:r>
              <a:rPr lang="en-US" sz="1800" dirty="0" smtClean="0">
                <a:latin typeface="Calibri" panose="020F0502020204030204" pitchFamily="34" charset="0"/>
              </a:rPr>
              <a:t>CCR </a:t>
            </a:r>
            <a:r>
              <a:rPr lang="en-US" sz="1800" dirty="0">
                <a:latin typeface="Calibri" panose="020F0502020204030204" pitchFamily="34" charset="0"/>
              </a:rPr>
              <a:t>(also referred to as coal ash, fly ash, or bottom ash) is typically created when coal is combusted by power plants to produce electricity</a:t>
            </a:r>
            <a:r>
              <a:rPr lang="en-US" sz="1800" dirty="0" smtClean="0">
                <a:latin typeface="Calibri" panose="020F0502020204030204" pitchFamily="34" charset="0"/>
              </a:rPr>
              <a:t>.</a:t>
            </a:r>
          </a:p>
          <a:p>
            <a:r>
              <a:rPr lang="en-US" sz="1800" dirty="0" smtClean="0">
                <a:latin typeface="Calibri" panose="020F0502020204030204" pitchFamily="34" charset="0"/>
              </a:rPr>
              <a:t>  </a:t>
            </a:r>
            <a:endParaRPr lang="en-US" sz="1800" dirty="0">
              <a:latin typeface="Calibri" panose="020F0502020204030204" pitchFamily="34" charset="0"/>
            </a:endParaRPr>
          </a:p>
          <a:p>
            <a:r>
              <a:rPr lang="en-US" sz="1800" dirty="0">
                <a:latin typeface="Calibri" panose="020F0502020204030204" pitchFamily="34" charset="0"/>
              </a:rPr>
              <a:t>The initial set of revisions are described as:</a:t>
            </a:r>
          </a:p>
          <a:p>
            <a:r>
              <a:rPr lang="en-US" sz="1800" dirty="0">
                <a:latin typeface="Calibri" panose="020F0502020204030204" pitchFamily="34" charset="0"/>
              </a:rPr>
              <a:t> </a:t>
            </a:r>
          </a:p>
          <a:p>
            <a:pPr marL="285750" lvl="0" indent="-285750">
              <a:buFont typeface="Arial" panose="020B0604020202020204" pitchFamily="34" charset="0"/>
              <a:buChar char="•"/>
            </a:pPr>
            <a:r>
              <a:rPr lang="en-US" sz="1800" dirty="0">
                <a:latin typeface="Calibri" panose="020F0502020204030204" pitchFamily="34" charset="0"/>
              </a:rPr>
              <a:t>Providing utilities and states more flexibility in how CCR is managed</a:t>
            </a:r>
          </a:p>
          <a:p>
            <a:pPr marL="285750" lvl="0" indent="-285750">
              <a:buFont typeface="Arial" panose="020B0604020202020204" pitchFamily="34" charset="0"/>
              <a:buChar char="•"/>
            </a:pPr>
            <a:r>
              <a:rPr lang="en-US" sz="1800" dirty="0">
                <a:latin typeface="Calibri" panose="020F0502020204030204" pitchFamily="34" charset="0"/>
              </a:rPr>
              <a:t>Enabling states to tailor coal ash disposal requirements based on site-specific risk </a:t>
            </a:r>
            <a:r>
              <a:rPr lang="en-US" sz="1800" dirty="0" smtClean="0">
                <a:latin typeface="Calibri" panose="020F0502020204030204" pitchFamily="34" charset="0"/>
              </a:rPr>
              <a:t>considerations</a:t>
            </a:r>
            <a:endParaRPr lang="en-US" sz="1800" dirty="0">
              <a:latin typeface="Calibri" panose="020F0502020204030204" pitchFamily="34" charset="0"/>
            </a:endParaRPr>
          </a:p>
          <a:p>
            <a:pPr marL="285750" lvl="0" indent="-285750">
              <a:buFont typeface="Arial" panose="020B0604020202020204" pitchFamily="34" charset="0"/>
              <a:buChar char="•"/>
            </a:pPr>
            <a:r>
              <a:rPr lang="en-US" sz="1800" dirty="0">
                <a:latin typeface="Calibri" panose="020F0502020204030204" pitchFamily="34" charset="0"/>
              </a:rPr>
              <a:t>Providing two types of alternative performance standards</a:t>
            </a:r>
          </a:p>
          <a:p>
            <a:pPr marL="285750" lvl="0" indent="-285750">
              <a:buFont typeface="Arial" panose="020B0604020202020204" pitchFamily="34" charset="0"/>
              <a:buChar char="•"/>
            </a:pPr>
            <a:r>
              <a:rPr lang="en-US" sz="1800" dirty="0">
                <a:latin typeface="Calibri" panose="020F0502020204030204" pitchFamily="34" charset="0"/>
              </a:rPr>
              <a:t>Revision of the Groundwater Protection Standard for constituents that do not have an established drinking water standard</a:t>
            </a:r>
          </a:p>
          <a:p>
            <a:pPr lvl="0"/>
            <a:endParaRPr lang="en-US" sz="1800" dirty="0">
              <a:latin typeface="Calibri" panose="020F0502020204030204" pitchFamily="34" charset="0"/>
            </a:endParaRPr>
          </a:p>
          <a:p>
            <a:endParaRPr lang="en-US" sz="2000" dirty="0">
              <a:latin typeface="Calibri" panose="020F0502020204030204" pitchFamily="34" charset="0"/>
            </a:endParaRPr>
          </a:p>
          <a:p>
            <a:pPr lvl="0"/>
            <a:endParaRPr lang="en-US" sz="20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12</a:t>
            </a:fld>
            <a:endParaRPr lang="en-US" dirty="0"/>
          </a:p>
        </p:txBody>
      </p:sp>
    </p:spTree>
    <p:extLst>
      <p:ext uri="{BB962C8B-B14F-4D97-AF65-F5344CB8AC3E}">
        <p14:creationId xmlns:p14="http://schemas.microsoft.com/office/powerpoint/2010/main" val="255324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Coal Combustion Residuals:  EPA State </a:t>
            </a:r>
            <a:r>
              <a:rPr lang="en-US" b="1" dirty="0" smtClean="0">
                <a:solidFill>
                  <a:schemeClr val="bg1"/>
                </a:solidFill>
                <a:latin typeface="Calibri" panose="020F0502020204030204" pitchFamily="34" charset="0"/>
              </a:rPr>
              <a:t>Developments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rPr>
              <a:t>Extension of the deadline to which facilities must cease placement of waste in coal ash units closing for cause in two specified </a:t>
            </a:r>
            <a:r>
              <a:rPr lang="en-US" sz="2000" dirty="0" smtClean="0">
                <a:latin typeface="Calibri" panose="020F0502020204030204" pitchFamily="34" charset="0"/>
              </a:rPr>
              <a:t>situations</a:t>
            </a:r>
          </a:p>
          <a:p>
            <a:pPr marL="342900" indent="-342900">
              <a:buFont typeface="Arial" panose="020B0604020202020204" pitchFamily="34" charset="0"/>
              <a:buChar char="•"/>
            </a:pPr>
            <a:endParaRPr lang="en-US" sz="2000" dirty="0">
              <a:latin typeface="Calibri" panose="020F0502020204030204" pitchFamily="34" charset="0"/>
            </a:endParaRPr>
          </a:p>
          <a:p>
            <a:r>
              <a:rPr lang="en-US" sz="2000" dirty="0" smtClean="0">
                <a:latin typeface="Calibri" panose="020F0502020204030204" pitchFamily="34" charset="0"/>
              </a:rPr>
              <a:t>Several environmental organizations have filed a judicial challenge.</a:t>
            </a:r>
          </a:p>
          <a:p>
            <a:endParaRPr lang="en-US" sz="2000" dirty="0">
              <a:latin typeface="Calibri" panose="020F0502020204030204" pitchFamily="34" charset="0"/>
            </a:endParaRPr>
          </a:p>
          <a:p>
            <a:r>
              <a:rPr lang="en-US" sz="2000" dirty="0" smtClean="0">
                <a:latin typeface="Calibri" panose="020F0502020204030204" pitchFamily="34" charset="0"/>
              </a:rPr>
              <a:t>EPA approves Oklahoma program (challenges)</a:t>
            </a:r>
          </a:p>
          <a:p>
            <a:r>
              <a:rPr lang="en-US" sz="2000" dirty="0" smtClean="0">
                <a:latin typeface="Calibri" panose="020F0502020204030204" pitchFamily="34" charset="0"/>
              </a:rPr>
              <a:t>EPA disapproves portion of Missouri program</a:t>
            </a:r>
          </a:p>
          <a:p>
            <a:r>
              <a:rPr lang="en-US" sz="2000" dirty="0" smtClean="0">
                <a:latin typeface="Calibri" panose="020F0502020204030204" pitchFamily="34" charset="0"/>
              </a:rPr>
              <a:t>State of Arkansas?</a:t>
            </a:r>
          </a:p>
          <a:p>
            <a:endParaRPr lang="en-US" sz="2000" dirty="0">
              <a:latin typeface="Calibri" panose="020F0502020204030204" pitchFamily="34" charset="0"/>
            </a:endParaRPr>
          </a:p>
          <a:p>
            <a:endParaRPr lang="en-US" sz="2000" dirty="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13</a:t>
            </a:fld>
            <a:endParaRPr lang="en-US" dirty="0"/>
          </a:p>
        </p:txBody>
      </p:sp>
    </p:spTree>
    <p:extLst>
      <p:ext uri="{BB962C8B-B14F-4D97-AF65-F5344CB8AC3E}">
        <p14:creationId xmlns:p14="http://schemas.microsoft.com/office/powerpoint/2010/main" val="2345558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Calibri" panose="020F0502020204030204" pitchFamily="34" charset="0"/>
              </a:rPr>
              <a:t>Coal Combustion Residuals:  Virginia Electric and Power Company Recycling/Beneficial Use Assessment Business Plan</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3924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smtClean="0">
              <a:latin typeface="Calibri" panose="020F0502020204030204" pitchFamily="34" charset="0"/>
            </a:endParaRPr>
          </a:p>
          <a:p>
            <a:r>
              <a:rPr lang="en-US" sz="2000" dirty="0" smtClean="0">
                <a:latin typeface="Calibri" panose="020F0502020204030204" pitchFamily="34" charset="0"/>
              </a:rPr>
              <a:t>Virginia </a:t>
            </a:r>
            <a:r>
              <a:rPr lang="en-US" sz="2000" dirty="0">
                <a:latin typeface="Calibri" panose="020F0502020204030204" pitchFamily="34" charset="0"/>
              </a:rPr>
              <a:t>Electric and Power Company d/b/a Dominion Energy </a:t>
            </a:r>
            <a:r>
              <a:rPr lang="en-US" sz="2000" dirty="0" smtClean="0">
                <a:latin typeface="Calibri" panose="020F0502020204030204" pitchFamily="34" charset="0"/>
              </a:rPr>
              <a:t>Virginia issued </a:t>
            </a:r>
            <a:r>
              <a:rPr lang="en-US" sz="2000" dirty="0">
                <a:latin typeface="Calibri" panose="020F0502020204030204" pitchFamily="34" charset="0"/>
              </a:rPr>
              <a:t>a document </a:t>
            </a:r>
            <a:r>
              <a:rPr lang="en-US" sz="2000" dirty="0" smtClean="0">
                <a:latin typeface="Calibri" panose="020F0502020204030204" pitchFamily="34" charset="0"/>
              </a:rPr>
              <a:t>titled:</a:t>
            </a:r>
            <a:endParaRPr lang="en-US" sz="2000" dirty="0">
              <a:latin typeface="Calibri" panose="020F0502020204030204" pitchFamily="34" charset="0"/>
            </a:endParaRPr>
          </a:p>
          <a:p>
            <a:r>
              <a:rPr lang="en-US" sz="2000" dirty="0">
                <a:latin typeface="Calibri" panose="020F0502020204030204" pitchFamily="34" charset="0"/>
              </a:rPr>
              <a:t> </a:t>
            </a:r>
          </a:p>
          <a:p>
            <a:pPr marL="457200"/>
            <a:r>
              <a:rPr lang="en-US" sz="2000" i="1" dirty="0">
                <a:latin typeface="Calibri" panose="020F0502020204030204" pitchFamily="34" charset="0"/>
              </a:rPr>
              <a:t>Coal Combustion Residuals Recycling/Beneficial Use Assessment Business Plan (“Plan”)</a:t>
            </a:r>
          </a:p>
          <a:p>
            <a:r>
              <a:rPr lang="en-US" sz="2000" dirty="0">
                <a:latin typeface="Calibri" panose="020F0502020204030204" pitchFamily="34" charset="0"/>
              </a:rPr>
              <a:t> </a:t>
            </a:r>
          </a:p>
          <a:p>
            <a:r>
              <a:rPr lang="en-US" sz="2000" dirty="0">
                <a:latin typeface="Calibri" panose="020F0502020204030204" pitchFamily="34" charset="0"/>
              </a:rPr>
              <a:t>The Plan is stated to include an analysis of:</a:t>
            </a:r>
          </a:p>
          <a:p>
            <a:r>
              <a:rPr lang="en-US" sz="2000" dirty="0">
                <a:latin typeface="Calibri" panose="020F0502020204030204" pitchFamily="34" charset="0"/>
              </a:rPr>
              <a:t> </a:t>
            </a:r>
          </a:p>
          <a:p>
            <a:pPr marL="457200"/>
            <a:r>
              <a:rPr lang="en-US" sz="2000" dirty="0">
                <a:latin typeface="Calibri" panose="020F0502020204030204" pitchFamily="34" charset="0"/>
              </a:rPr>
              <a:t>. . . viable options for recycling of the ponded ash, recycled/beneficiated product market demand, quantity of CCR that can be recycled/beneficiated, and related costs.</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14</a:t>
            </a:fld>
            <a:endParaRPr lang="en-US" dirty="0"/>
          </a:p>
        </p:txBody>
      </p:sp>
    </p:spTree>
    <p:extLst>
      <p:ext uri="{BB962C8B-B14F-4D97-AF65-F5344CB8AC3E}">
        <p14:creationId xmlns:p14="http://schemas.microsoft.com/office/powerpoint/2010/main" val="424395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Calibri" panose="020F0502020204030204" pitchFamily="34" charset="0"/>
              </a:rPr>
              <a:t>Coal Combustion Residuals:  Virginia Electric and Power Company Recycling/Beneficial Use Assessment Business </a:t>
            </a:r>
            <a:r>
              <a:rPr lang="en-US" sz="2000" b="1" dirty="0" smtClean="0">
                <a:solidFill>
                  <a:schemeClr val="bg1"/>
                </a:solidFill>
                <a:latin typeface="Calibri" panose="020F0502020204030204" pitchFamily="34" charset="0"/>
              </a:rPr>
              <a:t>Plan (Cont.)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Dominion </a:t>
            </a:r>
            <a:r>
              <a:rPr lang="en-US" sz="2000" dirty="0">
                <a:latin typeface="Calibri" panose="020F0502020204030204" pitchFamily="34" charset="0"/>
              </a:rPr>
              <a:t>states that it requested proposals from qualified bidders to conduct recycling or beneficial use projects or coal combustion residuals in the Chesapeake Bay watershed.  The objective of the Request for Proposals was stated to provide the following information:</a:t>
            </a:r>
          </a:p>
          <a:p>
            <a:r>
              <a:rPr lang="en-US" sz="2000" dirty="0">
                <a:latin typeface="Calibri" panose="020F0502020204030204" pitchFamily="34" charset="0"/>
              </a:rPr>
              <a:t> </a:t>
            </a:r>
          </a:p>
          <a:p>
            <a:pPr marL="342900" lvl="0" indent="-342900">
              <a:buFont typeface="Arial" panose="020B0604020202020204" pitchFamily="34" charset="0"/>
              <a:buChar char="•"/>
            </a:pPr>
            <a:r>
              <a:rPr lang="en-US" sz="2000" dirty="0">
                <a:latin typeface="Calibri" panose="020F0502020204030204" pitchFamily="34" charset="0"/>
              </a:rPr>
              <a:t>Viable options for recycling of the ponded ash</a:t>
            </a:r>
          </a:p>
          <a:p>
            <a:pPr marL="342900" lvl="0" indent="-342900">
              <a:buFont typeface="Arial" panose="020B0604020202020204" pitchFamily="34" charset="0"/>
              <a:buChar char="•"/>
            </a:pPr>
            <a:r>
              <a:rPr lang="en-US" sz="2000" dirty="0">
                <a:latin typeface="Calibri" panose="020F0502020204030204" pitchFamily="34" charset="0"/>
              </a:rPr>
              <a:t>The quantity of CCR that may be suitable for recycling or beneficial use, including but not limited to encapsulated beneficial uses such as bricks or concrete</a:t>
            </a:r>
          </a:p>
          <a:p>
            <a:pPr marL="342900" lvl="0" indent="-342900">
              <a:buFont typeface="Arial" panose="020B0604020202020204" pitchFamily="34" charset="0"/>
              <a:buChar char="•"/>
            </a:pPr>
            <a:r>
              <a:rPr lang="en-US" sz="2000" dirty="0">
                <a:latin typeface="Calibri" panose="020F0502020204030204" pitchFamily="34" charset="0"/>
              </a:rPr>
              <a:t>The cost of recycling or beneficial use</a:t>
            </a:r>
          </a:p>
          <a:p>
            <a:pPr marL="342900" lvl="0" indent="-342900">
              <a:buFont typeface="Arial" panose="020B0604020202020204" pitchFamily="34" charset="0"/>
              <a:buChar char="•"/>
            </a:pPr>
            <a:r>
              <a:rPr lang="en-US" sz="2000" dirty="0">
                <a:latin typeface="Calibri" panose="020F0502020204030204" pitchFamily="34" charset="0"/>
              </a:rPr>
              <a:t>The potential market demand for material recycled or beneficially used</a:t>
            </a:r>
          </a:p>
          <a:p>
            <a:r>
              <a:rPr lang="en-US" sz="2000" dirty="0"/>
              <a:t>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15</a:t>
            </a:fld>
            <a:endParaRPr lang="en-US" dirty="0"/>
          </a:p>
        </p:txBody>
      </p:sp>
    </p:spTree>
    <p:extLst>
      <p:ext uri="{BB962C8B-B14F-4D97-AF65-F5344CB8AC3E}">
        <p14:creationId xmlns:p14="http://schemas.microsoft.com/office/powerpoint/2010/main" val="2398757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Calibri" panose="020F0502020204030204" pitchFamily="34" charset="0"/>
              </a:rPr>
              <a:t>Hazardous Materials Regulations Revisions:  U.S. Pipeline and Hazardous Materials Safety Administration Addresses Industry Petitions</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The </a:t>
            </a:r>
            <a:r>
              <a:rPr lang="en-US" sz="2000" dirty="0">
                <a:latin typeface="Calibri" panose="020F0502020204030204" pitchFamily="34" charset="0"/>
              </a:rPr>
              <a:t>United States Pipeline and Hazardous Materials Safety </a:t>
            </a:r>
            <a:r>
              <a:rPr lang="en-US" sz="2000" dirty="0" smtClean="0">
                <a:latin typeface="Calibri" panose="020F0502020204030204" pitchFamily="34" charset="0"/>
              </a:rPr>
              <a:t>Administration (PHMSA) issued </a:t>
            </a:r>
            <a:r>
              <a:rPr lang="en-US" sz="2000" dirty="0">
                <a:latin typeface="Calibri" panose="020F0502020204030204" pitchFamily="34" charset="0"/>
              </a:rPr>
              <a:t>a November 7th final rule amending the federal Hazardous Materials </a:t>
            </a:r>
            <a:r>
              <a:rPr lang="en-US" sz="2000" dirty="0" smtClean="0">
                <a:latin typeface="Calibri" panose="020F0502020204030204" pitchFamily="34" charset="0"/>
              </a:rPr>
              <a:t>Regulations.  </a:t>
            </a:r>
            <a:r>
              <a:rPr lang="en-US" sz="2000" dirty="0">
                <a:latin typeface="Calibri" panose="020F0502020204030204" pitchFamily="34" charset="0"/>
              </a:rPr>
              <a:t>See 83 Fed. Reg. 55792.</a:t>
            </a:r>
          </a:p>
          <a:p>
            <a:r>
              <a:rPr lang="en-US" sz="2000" dirty="0">
                <a:latin typeface="Calibri" panose="020F0502020204030204" pitchFamily="34" charset="0"/>
              </a:rPr>
              <a:t> </a:t>
            </a:r>
          </a:p>
          <a:p>
            <a:r>
              <a:rPr lang="en-US" sz="2000" dirty="0" smtClean="0">
                <a:latin typeface="Calibri" panose="020F0502020204030204" pitchFamily="34" charset="0"/>
              </a:rPr>
              <a:t>PHMSA stated </a:t>
            </a:r>
            <a:r>
              <a:rPr lang="en-US" sz="2000" dirty="0">
                <a:latin typeface="Calibri" panose="020F0502020204030204" pitchFamily="34" charset="0"/>
              </a:rPr>
              <a:t>it </a:t>
            </a:r>
            <a:r>
              <a:rPr lang="en-US" sz="2000" dirty="0" smtClean="0">
                <a:latin typeface="Calibri" panose="020F0502020204030204" pitchFamily="34" charset="0"/>
              </a:rPr>
              <a:t>was </a:t>
            </a:r>
            <a:r>
              <a:rPr lang="en-US" sz="2000" dirty="0">
                <a:latin typeface="Calibri" panose="020F0502020204030204" pitchFamily="34" charset="0"/>
              </a:rPr>
              <a:t>amending the HMR in response to 19 petitions for rulemaking submitted by the regulated community to:</a:t>
            </a:r>
          </a:p>
          <a:p>
            <a:r>
              <a:rPr lang="en-US" sz="2000" dirty="0">
                <a:latin typeface="Calibri" panose="020F0502020204030204" pitchFamily="34" charset="0"/>
              </a:rPr>
              <a:t> </a:t>
            </a:r>
          </a:p>
          <a:p>
            <a:pPr marL="517525"/>
            <a:r>
              <a:rPr lang="en-US" sz="2000" dirty="0">
                <a:latin typeface="Calibri" panose="020F0502020204030204" pitchFamily="34" charset="0"/>
              </a:rPr>
              <a:t>. . . update, clarify, streamline, or provide relief from miscellaneous regulatory requirements.</a:t>
            </a:r>
          </a:p>
          <a:p>
            <a:r>
              <a:rPr lang="en-US" sz="2000" dirty="0">
                <a:latin typeface="Calibri" panose="020F0502020204030204" pitchFamily="34" charset="0"/>
              </a:rPr>
              <a:t> </a:t>
            </a:r>
          </a:p>
          <a:p>
            <a:r>
              <a:rPr lang="en-US" sz="2000" dirty="0">
                <a:latin typeface="Calibri" panose="020F0502020204030204" pitchFamily="34" charset="0"/>
              </a:rPr>
              <a:t> </a:t>
            </a:r>
            <a:r>
              <a:rPr lang="en-US" sz="2000" dirty="0" smtClean="0">
                <a:latin typeface="Calibri" panose="020F0502020204030204" pitchFamily="34" charset="0"/>
              </a:rPr>
              <a:t>PHMSA </a:t>
            </a:r>
            <a:r>
              <a:rPr lang="en-US" sz="2000" dirty="0">
                <a:latin typeface="Calibri" panose="020F0502020204030204" pitchFamily="34" charset="0"/>
              </a:rPr>
              <a:t>describes the rationale for the adoption of such amendments as allowing “more efficient and effective ways of transporting hazardous materials in commerce while maintaining an equivalent level of safety.”</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16</a:t>
            </a:fld>
            <a:endParaRPr lang="en-US" dirty="0"/>
          </a:p>
        </p:txBody>
      </p:sp>
    </p:spTree>
    <p:extLst>
      <p:ext uri="{BB962C8B-B14F-4D97-AF65-F5344CB8AC3E}">
        <p14:creationId xmlns:p14="http://schemas.microsoft.com/office/powerpoint/2010/main" val="2271781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Superfund/CERCLA National Priority List:  Blog Post Notes Addition of Two Sites (Mississippi/Texas) Based Solely on Vapor Intrusion Risk</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United States Environmental Protection </a:t>
            </a:r>
            <a:r>
              <a:rPr lang="en-US" sz="1800" dirty="0" smtClean="0">
                <a:latin typeface="Calibri" panose="020F0502020204030204" pitchFamily="34" charset="0"/>
              </a:rPr>
              <a:t>Agency added </a:t>
            </a:r>
            <a:r>
              <a:rPr lang="en-US" sz="1800" dirty="0">
                <a:latin typeface="Calibri" panose="020F0502020204030204" pitchFamily="34" charset="0"/>
              </a:rPr>
              <a:t>five sites to the Comprehensive Environmental Response Compensation and Liability Act (“Superfund”) National Priority List (“NPL”).  </a:t>
            </a:r>
            <a:endParaRPr lang="en-US" sz="1800" dirty="0" smtClean="0">
              <a:latin typeface="Calibri" panose="020F0502020204030204" pitchFamily="34" charset="0"/>
            </a:endParaRPr>
          </a:p>
          <a:p>
            <a:r>
              <a:rPr lang="en-US" sz="1800" dirty="0">
                <a:latin typeface="Calibri" panose="020F0502020204030204" pitchFamily="34" charset="0"/>
              </a:rPr>
              <a:t> </a:t>
            </a:r>
          </a:p>
          <a:p>
            <a:r>
              <a:rPr lang="en-US" sz="1800" dirty="0">
                <a:latin typeface="Calibri" panose="020F0502020204030204" pitchFamily="34" charset="0"/>
              </a:rPr>
              <a:t>T</a:t>
            </a:r>
            <a:r>
              <a:rPr lang="en-US" sz="1800" dirty="0" smtClean="0">
                <a:latin typeface="Calibri" panose="020F0502020204030204" pitchFamily="34" charset="0"/>
              </a:rPr>
              <a:t>wo </a:t>
            </a:r>
            <a:r>
              <a:rPr lang="en-US" sz="1800" dirty="0">
                <a:latin typeface="Calibri" panose="020F0502020204030204" pitchFamily="34" charset="0"/>
              </a:rPr>
              <a:t>of the sites were added solely based on the risk posed by vapor intrusion.</a:t>
            </a:r>
          </a:p>
          <a:p>
            <a:r>
              <a:rPr lang="en-US" sz="1800" dirty="0">
                <a:latin typeface="Calibri" panose="020F0502020204030204" pitchFamily="34" charset="0"/>
              </a:rPr>
              <a:t> </a:t>
            </a:r>
          </a:p>
          <a:p>
            <a:r>
              <a:rPr lang="en-US" sz="1800" dirty="0">
                <a:latin typeface="Calibri" panose="020F0502020204030204" pitchFamily="34" charset="0"/>
              </a:rPr>
              <a:t>EPA had previously issued a final rule adding “subsurface intrusion” as a hazard that can qualify for the Superfund </a:t>
            </a:r>
            <a:r>
              <a:rPr lang="en-US" sz="1800" dirty="0" smtClean="0">
                <a:latin typeface="Calibri" panose="020F0502020204030204" pitchFamily="34" charset="0"/>
              </a:rPr>
              <a:t>NPL.</a:t>
            </a:r>
            <a:endParaRPr lang="en-US" sz="1800" dirty="0">
              <a:latin typeface="Calibri" panose="020F0502020204030204" pitchFamily="34" charset="0"/>
            </a:endParaRPr>
          </a:p>
          <a:p>
            <a:pPr lvl="0"/>
            <a:endParaRPr lang="en-US" sz="1800" dirty="0" smtClean="0">
              <a:latin typeface="Calibri" panose="020F0502020204030204" pitchFamily="34" charset="0"/>
            </a:endParaRPr>
          </a:p>
          <a:p>
            <a:r>
              <a:rPr lang="en-US" sz="1800" dirty="0">
                <a:latin typeface="Calibri" panose="020F0502020204030204" pitchFamily="34" charset="0"/>
              </a:rPr>
              <a:t>Subsurface or vapor intrusion is sometimes described as the migration of hazardous substances, pollutants or contaminants from contaminated groundwater or soil into an overlying building.  The Superfund Hazardous Ranking System (“HRS”) is the principal mechanism EPA uses to evaluate sites for placement on the NPL.  </a:t>
            </a:r>
          </a:p>
          <a:p>
            <a:pPr lvl="0"/>
            <a:endParaRPr lang="en-US" sz="20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17</a:t>
            </a:fld>
            <a:endParaRPr lang="en-US" dirty="0"/>
          </a:p>
        </p:txBody>
      </p:sp>
    </p:spTree>
    <p:extLst>
      <p:ext uri="{BB962C8B-B14F-4D97-AF65-F5344CB8AC3E}">
        <p14:creationId xmlns:p14="http://schemas.microsoft.com/office/powerpoint/2010/main" val="4188407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Request to Become Arkansas Regional Solid Waste District:  Carroll County Solid Waste Authority Arkansas Pollution Control &amp; Ecology Commission Petition</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 The Carroll County Solid Waste Authority (“Carroll County Authority”) submitted a Petition to the Arkansas Pollution Control &amp; Ecology Commission (“Commission”) to be designated the Carroll County Solid Waste District.</a:t>
            </a:r>
          </a:p>
          <a:p>
            <a:r>
              <a:rPr lang="en-US" sz="1800" dirty="0">
                <a:latin typeface="+mn-lt"/>
              </a:rPr>
              <a:t> </a:t>
            </a:r>
          </a:p>
          <a:p>
            <a:r>
              <a:rPr lang="en-US" sz="1800" dirty="0">
                <a:latin typeface="+mn-lt"/>
              </a:rPr>
              <a:t>The Petition is being submitted pursuant to Ark. Code Ann. 8-6-707 which provides the Commission the authority to designate a county or counties within each district or counties within two or more districts as a new regional solid waste management district.</a:t>
            </a:r>
          </a:p>
          <a:p>
            <a:r>
              <a:rPr lang="en-US" sz="1800" dirty="0">
                <a:latin typeface="+mn-lt"/>
              </a:rPr>
              <a:t> </a:t>
            </a:r>
          </a:p>
          <a:p>
            <a:r>
              <a:rPr lang="en-US" sz="1800" dirty="0">
                <a:latin typeface="+mn-lt"/>
              </a:rPr>
              <a:t>Carroll County Authority is currently a part of the Ozark Mountain Regional Solid Waste Management District.  Arkansas has had in place since the late </a:t>
            </a:r>
            <a:r>
              <a:rPr lang="en-US" sz="1800" dirty="0" err="1">
                <a:latin typeface="+mn-lt"/>
              </a:rPr>
              <a:t>1980s</a:t>
            </a:r>
            <a:r>
              <a:rPr lang="en-US" sz="1800" dirty="0">
                <a:latin typeface="+mn-lt"/>
              </a:rPr>
              <a:t> various statutory authorities whose intent is to stimulate recycling, or through various programs encourage regional approaches to solid waste management.  </a:t>
            </a:r>
          </a:p>
          <a:p>
            <a:endParaRPr lang="en-US" sz="2000" dirty="0"/>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18</a:t>
            </a:fld>
            <a:endParaRPr lang="en-US" dirty="0"/>
          </a:p>
        </p:txBody>
      </p:sp>
    </p:spTree>
    <p:extLst>
      <p:ext uri="{BB962C8B-B14F-4D97-AF65-F5344CB8AC3E}">
        <p14:creationId xmlns:p14="http://schemas.microsoft.com/office/powerpoint/2010/main" val="1819293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smtClean="0">
                <a:solidFill>
                  <a:schemeClr val="bg1"/>
                </a:solidFill>
                <a:latin typeface="+mn-lt"/>
              </a:rPr>
              <a:t>Arkansas Medical Marijuana Rules/Waste Issues</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Two of </a:t>
            </a:r>
            <a:r>
              <a:rPr lang="en-US" sz="2000" dirty="0">
                <a:latin typeface="+mn-lt"/>
              </a:rPr>
              <a:t>the issues relevant to the </a:t>
            </a:r>
            <a:r>
              <a:rPr lang="en-US" sz="2000" dirty="0" smtClean="0">
                <a:latin typeface="+mn-lt"/>
              </a:rPr>
              <a:t>solid/hazardous </a:t>
            </a:r>
            <a:r>
              <a:rPr lang="en-US" sz="2000" dirty="0">
                <a:latin typeface="+mn-lt"/>
              </a:rPr>
              <a:t>waste management industry associated with Arkansas’s enactment of the Medical Marijuana </a:t>
            </a:r>
            <a:r>
              <a:rPr lang="en-US" sz="2000" dirty="0" smtClean="0">
                <a:latin typeface="+mn-lt"/>
              </a:rPr>
              <a:t>Amendment:</a:t>
            </a:r>
            <a:endParaRPr lang="en-US" sz="2000" dirty="0">
              <a:latin typeface="+mn-lt"/>
            </a:endParaRPr>
          </a:p>
          <a:p>
            <a:r>
              <a:rPr lang="en-US" sz="2000" dirty="0">
                <a:latin typeface="+mn-lt"/>
              </a:rPr>
              <a:t> </a:t>
            </a:r>
          </a:p>
          <a:p>
            <a:pPr marL="342900" lvl="0" indent="-342900">
              <a:buFont typeface="Arial" panose="020B0604020202020204" pitchFamily="34" charset="0"/>
              <a:buChar char="•"/>
            </a:pPr>
            <a:r>
              <a:rPr lang="en-US" sz="2000" dirty="0">
                <a:latin typeface="+mn-lt"/>
              </a:rPr>
              <a:t>Employee issues associated with the legal use of medical marijuana</a:t>
            </a:r>
          </a:p>
          <a:p>
            <a:pPr marL="342900" lvl="0" indent="-342900">
              <a:buFont typeface="Arial" panose="020B0604020202020204" pitchFamily="34" charset="0"/>
              <a:buChar char="•"/>
            </a:pPr>
            <a:r>
              <a:rPr lang="en-US" sz="2000" dirty="0">
                <a:latin typeface="+mn-lt"/>
              </a:rPr>
              <a:t>Medical marijuana cultivation and dispensary waste generation issues</a:t>
            </a:r>
          </a:p>
          <a:p>
            <a:endParaRPr lang="en-US" sz="2000" dirty="0">
              <a:latin typeface="Calibri" panose="020F0502020204030204" pitchFamily="34" charset="0"/>
            </a:endParaRPr>
          </a:p>
          <a:p>
            <a:r>
              <a:rPr lang="en-US" sz="2000" dirty="0">
                <a:latin typeface="+mn-lt"/>
              </a:rPr>
              <a:t>The Arkansas Medical Marijuana </a:t>
            </a:r>
            <a:r>
              <a:rPr lang="en-US" sz="2000" dirty="0" smtClean="0">
                <a:latin typeface="+mn-lt"/>
              </a:rPr>
              <a:t>Amendment decriminalizes </a:t>
            </a:r>
            <a:r>
              <a:rPr lang="en-US" sz="2000" dirty="0">
                <a:latin typeface="+mn-lt"/>
              </a:rPr>
              <a:t>from a state (Arkansas) standpoint certain use of marijuana.  </a:t>
            </a:r>
            <a:r>
              <a:rPr lang="en-US" sz="2000" dirty="0" smtClean="0">
                <a:latin typeface="+mn-lt"/>
              </a:rPr>
              <a:t>It </a:t>
            </a:r>
            <a:r>
              <a:rPr lang="en-US" sz="2000" dirty="0">
                <a:latin typeface="+mn-lt"/>
              </a:rPr>
              <a:t>establishes the regulation of cultivators and dispensaries.  M</a:t>
            </a:r>
            <a:r>
              <a:rPr lang="en-US" sz="2000" dirty="0" smtClean="0">
                <a:latin typeface="+mn-lt"/>
              </a:rPr>
              <a:t>arijuana </a:t>
            </a:r>
            <a:r>
              <a:rPr lang="en-US" sz="2000" dirty="0">
                <a:latin typeface="+mn-lt"/>
              </a:rPr>
              <a:t>is still illegal at the federal level as a DEA Schedule I controlled substance.  </a:t>
            </a:r>
          </a:p>
          <a:p>
            <a:r>
              <a:rPr lang="en-US" sz="1800" dirty="0"/>
              <a:t> </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19</a:t>
            </a:fld>
            <a:endParaRPr lang="en-US" dirty="0"/>
          </a:p>
        </p:txBody>
      </p:sp>
    </p:spTree>
    <p:extLst>
      <p:ext uri="{BB962C8B-B14F-4D97-AF65-F5344CB8AC3E}">
        <p14:creationId xmlns:p14="http://schemas.microsoft.com/office/powerpoint/2010/main" val="3360529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Discussion will address: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760" lvl="0" indent="-256032" eaLnBrk="1" fontAlgn="auto" hangingPunct="1">
              <a:spcBef>
                <a:spcPts val="400"/>
              </a:spcBef>
              <a:spcAft>
                <a:spcPts val="0"/>
              </a:spcAft>
              <a:buClr>
                <a:srgbClr val="2DA2BF"/>
              </a:buClr>
              <a:buSzPct val="68000"/>
              <a:buFont typeface="Wingdings 3"/>
              <a:buChar char=""/>
            </a:pPr>
            <a:r>
              <a:rPr lang="en-US" sz="2700" dirty="0">
                <a:solidFill>
                  <a:prstClr val="black"/>
                </a:solidFill>
                <a:latin typeface="Lucida Sans Unicode"/>
                <a:ea typeface="+mn-ea"/>
              </a:rPr>
              <a:t>A </a:t>
            </a:r>
            <a:r>
              <a:rPr lang="en-US" sz="2700" dirty="0">
                <a:solidFill>
                  <a:prstClr val="black"/>
                </a:solidFill>
                <a:latin typeface="Calibri" panose="020F0502020204030204" pitchFamily="34" charset="0"/>
                <a:ea typeface="+mn-ea"/>
              </a:rPr>
              <a:t>variety</a:t>
            </a:r>
            <a:r>
              <a:rPr lang="en-US" sz="2700" dirty="0">
                <a:solidFill>
                  <a:prstClr val="black"/>
                </a:solidFill>
                <a:latin typeface="Lucida Sans Unicode"/>
                <a:ea typeface="+mn-ea"/>
              </a:rPr>
              <a:t> of federal and state decisions, litigation, rulings, regulations, policies, etc. either directly </a:t>
            </a:r>
            <a:r>
              <a:rPr lang="en-US" sz="2700" dirty="0">
                <a:solidFill>
                  <a:prstClr val="black"/>
                </a:solidFill>
                <a:latin typeface="Calibri" panose="020F0502020204030204" pitchFamily="34" charset="0"/>
                <a:ea typeface="+mn-ea"/>
              </a:rPr>
              <a:t>or</a:t>
            </a:r>
            <a:r>
              <a:rPr lang="en-US" sz="2700" dirty="0">
                <a:solidFill>
                  <a:prstClr val="black"/>
                </a:solidFill>
                <a:latin typeface="Lucida Sans Unicode"/>
                <a:ea typeface="+mn-ea"/>
              </a:rPr>
              <a:t> indirectly related to solid or hazardous waste (including recycling) that have arisen over the last 12 months or so.</a:t>
            </a: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smtClean="0">
                <a:solidFill>
                  <a:schemeClr val="bg1"/>
                </a:solidFill>
                <a:latin typeface="+mn-lt"/>
              </a:rPr>
              <a:t>Arkansas Medical Marijuana Rules/Waste Issues (Cont.)</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n-lt"/>
              </a:rPr>
              <a:t>A process </a:t>
            </a:r>
            <a:r>
              <a:rPr lang="en-US" sz="1600" dirty="0">
                <a:latin typeface="+mn-lt"/>
              </a:rPr>
              <a:t>has been established in which a “Qualifying Patient” can use medical marijuana. </a:t>
            </a:r>
            <a:r>
              <a:rPr lang="en-US" sz="1600" dirty="0" smtClean="0">
                <a:latin typeface="+mn-lt"/>
              </a:rPr>
              <a:t>The </a:t>
            </a:r>
            <a:r>
              <a:rPr lang="en-US" sz="1600" dirty="0" err="1">
                <a:latin typeface="+mn-lt"/>
              </a:rPr>
              <a:t>AMMA</a:t>
            </a:r>
            <a:r>
              <a:rPr lang="en-US" sz="1600" dirty="0">
                <a:latin typeface="+mn-lt"/>
              </a:rPr>
              <a:t> does restrict an employer’s ability to discriminate against a Qualifying Patient.  </a:t>
            </a:r>
            <a:r>
              <a:rPr lang="en-US" sz="1600" dirty="0" smtClean="0">
                <a:latin typeface="+mn-lt"/>
              </a:rPr>
              <a:t>Safety </a:t>
            </a:r>
            <a:r>
              <a:rPr lang="en-US" sz="1600" dirty="0">
                <a:latin typeface="+mn-lt"/>
              </a:rPr>
              <a:t>sensitive positions can exclude Qualifying Patients</a:t>
            </a:r>
            <a:r>
              <a:rPr lang="en-US" sz="1600" dirty="0" smtClean="0">
                <a:latin typeface="+mn-lt"/>
              </a:rPr>
              <a:t>.</a:t>
            </a:r>
          </a:p>
          <a:p>
            <a:endParaRPr lang="en-US" sz="1600" dirty="0">
              <a:latin typeface="+mn-lt"/>
            </a:endParaRPr>
          </a:p>
          <a:p>
            <a:r>
              <a:rPr lang="en-US" sz="1600" dirty="0" smtClean="0">
                <a:latin typeface="+mn-lt"/>
              </a:rPr>
              <a:t>ABC </a:t>
            </a:r>
            <a:r>
              <a:rPr lang="en-US" sz="1600" dirty="0">
                <a:latin typeface="+mn-lt"/>
              </a:rPr>
              <a:t>regulations require that medical marijuana being disposed of (i.e., waste) be rendered “unusable.”  Medical marijuana wastes and other wastes generated by the cultivation and dispensary processes were identified:</a:t>
            </a:r>
          </a:p>
          <a:p>
            <a:r>
              <a:rPr lang="en-US" sz="1600" dirty="0">
                <a:latin typeface="+mn-lt"/>
              </a:rPr>
              <a:t> </a:t>
            </a:r>
          </a:p>
          <a:p>
            <a:pPr marL="285750" lvl="0" indent="-285750">
              <a:buFont typeface="Arial" panose="020B0604020202020204" pitchFamily="34" charset="0"/>
              <a:buChar char="•"/>
            </a:pPr>
            <a:r>
              <a:rPr lang="en-US" sz="1600" dirty="0">
                <a:latin typeface="+mn-lt"/>
              </a:rPr>
              <a:t>Plants (including stalks, roots/soil) and unusable marijuana liquid concentrate or extract</a:t>
            </a:r>
          </a:p>
          <a:p>
            <a:pPr marL="285750" lvl="0" indent="-285750">
              <a:buFont typeface="Arial" panose="020B0604020202020204" pitchFamily="34" charset="0"/>
              <a:buChar char="•"/>
            </a:pPr>
            <a:r>
              <a:rPr lang="en-US" sz="1600" dirty="0">
                <a:latin typeface="+mn-lt"/>
              </a:rPr>
              <a:t>Solid concentrate or extract</a:t>
            </a:r>
          </a:p>
          <a:p>
            <a:pPr marL="285750" lvl="0" indent="-285750">
              <a:buFont typeface="Arial" panose="020B0604020202020204" pitchFamily="34" charset="0"/>
              <a:buChar char="•"/>
            </a:pPr>
            <a:r>
              <a:rPr lang="en-US" sz="1600" dirty="0">
                <a:latin typeface="+mn-lt"/>
              </a:rPr>
              <a:t>Examples:</a:t>
            </a:r>
          </a:p>
          <a:p>
            <a:pPr marL="1200150" lvl="2" indent="-285750">
              <a:buFont typeface="Courier New" panose="02070309020205020404" pitchFamily="49" charset="0"/>
              <a:buChar char="o"/>
            </a:pPr>
            <a:r>
              <a:rPr lang="en-US" sz="1600" dirty="0">
                <a:latin typeface="+mn-lt"/>
              </a:rPr>
              <a:t>Trim and solid plant material used to create an extract</a:t>
            </a:r>
          </a:p>
          <a:p>
            <a:pPr marL="1200150" lvl="2" indent="-285750">
              <a:buFont typeface="Courier New" panose="02070309020205020404" pitchFamily="49" charset="0"/>
              <a:buChar char="o"/>
            </a:pPr>
            <a:r>
              <a:rPr lang="en-US" sz="1600" dirty="0">
                <a:latin typeface="+mn-lt"/>
              </a:rPr>
              <a:t>Waste solvent</a:t>
            </a:r>
          </a:p>
          <a:p>
            <a:pPr marL="1200150" lvl="2" indent="-285750">
              <a:buFont typeface="Courier New" panose="02070309020205020404" pitchFamily="49" charset="0"/>
              <a:buChar char="o"/>
            </a:pPr>
            <a:r>
              <a:rPr lang="en-US" sz="1600" dirty="0">
                <a:latin typeface="+mn-lt"/>
              </a:rPr>
              <a:t>Laboratory waste</a:t>
            </a:r>
          </a:p>
          <a:p>
            <a:pPr marL="1200150" lvl="2" indent="-285750">
              <a:buFont typeface="Courier New" panose="02070309020205020404" pitchFamily="49" charset="0"/>
              <a:buChar char="o"/>
            </a:pPr>
            <a:r>
              <a:rPr lang="en-US" sz="1600" dirty="0">
                <a:latin typeface="+mn-lt"/>
              </a:rPr>
              <a:t>Extract that fails to meet quality testing</a:t>
            </a:r>
          </a:p>
          <a:p>
            <a:pPr marL="1200150" lvl="2" indent="-285750">
              <a:buFont typeface="Courier New" panose="02070309020205020404" pitchFamily="49" charset="0"/>
              <a:buChar char="o"/>
            </a:pPr>
            <a:r>
              <a:rPr lang="en-US" sz="1600" dirty="0">
                <a:latin typeface="+mn-lt"/>
              </a:rPr>
              <a:t>Used reactants</a:t>
            </a:r>
          </a:p>
          <a:p>
            <a:pPr marL="1200150" lvl="2" indent="-285750">
              <a:buFont typeface="Courier New" panose="02070309020205020404" pitchFamily="49" charset="0"/>
              <a:buChar char="o"/>
            </a:pPr>
            <a:r>
              <a:rPr lang="en-US" sz="1600" dirty="0">
                <a:latin typeface="+mn-lt"/>
              </a:rPr>
              <a:t>Residual pesticides/fertilizers</a:t>
            </a:r>
          </a:p>
          <a:p>
            <a:pPr marL="1200150" lvl="2" indent="-285750">
              <a:buFont typeface="Courier New" panose="02070309020205020404" pitchFamily="49" charset="0"/>
              <a:buChar char="o"/>
            </a:pPr>
            <a:r>
              <a:rPr lang="en-US" sz="1600" dirty="0">
                <a:latin typeface="+mn-lt"/>
              </a:rPr>
              <a:t>Cleaning solution</a:t>
            </a:r>
          </a:p>
          <a:p>
            <a:pPr marL="1200150" lvl="2" indent="-285750">
              <a:buFont typeface="Courier New" panose="02070309020205020404" pitchFamily="49" charset="0"/>
              <a:buChar char="o"/>
            </a:pPr>
            <a:r>
              <a:rPr lang="en-US" sz="1600" dirty="0">
                <a:latin typeface="+mn-lt"/>
              </a:rPr>
              <a:t>Lighting ballasts</a:t>
            </a:r>
          </a:p>
          <a:p>
            <a:r>
              <a:rPr lang="en-US" dirty="0"/>
              <a:t> </a:t>
            </a:r>
          </a:p>
          <a:p>
            <a:endParaRPr lang="en-US" sz="1800" dirty="0">
              <a:latin typeface="+mn-lt"/>
            </a:endParaRPr>
          </a:p>
          <a:p>
            <a:endParaRPr lang="en-US" sz="1800" dirty="0"/>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20</a:t>
            </a:fld>
            <a:endParaRPr lang="en-US" dirty="0"/>
          </a:p>
        </p:txBody>
      </p:sp>
    </p:spTree>
    <p:extLst>
      <p:ext uri="{BB962C8B-B14F-4D97-AF65-F5344CB8AC3E}">
        <p14:creationId xmlns:p14="http://schemas.microsoft.com/office/powerpoint/2010/main" val="4165786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smtClean="0">
                <a:solidFill>
                  <a:schemeClr val="bg1"/>
                </a:solidFill>
                <a:latin typeface="+mn-lt"/>
              </a:rPr>
              <a:t>Arkansas Medical Marijuana Rules/Waste Issues (Cont.)</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9606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ABC Regulation 18.1 specifically addresses disposal of marijuana by cultivation facilities and dispensaries.  Key provisions of this rule require that medical marijuana is rendered unusable by grinding and incorporating the cannabis plant waste with other ground materials so the resulting mix is at least 50% non-cannabis waste by volume.  If so, such materials can be transferred to a solid waste landfill, incinerator, etc., or compostable to such facilities</a:t>
            </a:r>
            <a:r>
              <a:rPr lang="en-US" sz="1800" dirty="0" smtClean="0">
                <a:latin typeface="+mn-lt"/>
              </a:rPr>
              <a:t>.</a:t>
            </a:r>
          </a:p>
          <a:p>
            <a:endParaRPr lang="en-US" sz="1800" dirty="0">
              <a:latin typeface="+mn-lt"/>
            </a:endParaRPr>
          </a:p>
          <a:p>
            <a:r>
              <a:rPr lang="en-US" sz="1800" dirty="0" smtClean="0">
                <a:latin typeface="+mn-lt"/>
              </a:rPr>
              <a:t>The </a:t>
            </a:r>
            <a:r>
              <a:rPr lang="en-US" sz="1800" dirty="0">
                <a:latin typeface="+mn-lt"/>
              </a:rPr>
              <a:t>need for solid waste management facilities and companies to address from a contractual standpoint medical marijuana waste generated issues was discussed.  Topics included:</a:t>
            </a:r>
          </a:p>
          <a:p>
            <a:r>
              <a:rPr lang="en-US" sz="1800" dirty="0">
                <a:latin typeface="+mn-lt"/>
              </a:rPr>
              <a:t> </a:t>
            </a:r>
          </a:p>
          <a:p>
            <a:pPr marL="285750" lvl="0" indent="-285750">
              <a:buFont typeface="Arial" panose="020B0604020202020204" pitchFamily="34" charset="0"/>
              <a:buChar char="•"/>
            </a:pPr>
            <a:r>
              <a:rPr lang="en-US" sz="1800" dirty="0">
                <a:latin typeface="+mn-lt"/>
              </a:rPr>
              <a:t>Potential liability for improper disposal of medical marijuana wastes</a:t>
            </a:r>
          </a:p>
          <a:p>
            <a:pPr marL="285750" lvl="0" indent="-285750">
              <a:buFont typeface="Arial" panose="020B0604020202020204" pitchFamily="34" charset="0"/>
              <a:buChar char="•"/>
            </a:pPr>
            <a:r>
              <a:rPr lang="en-US" sz="1800" dirty="0">
                <a:latin typeface="+mn-lt"/>
              </a:rPr>
              <a:t>Need to allocate liability in service agreements</a:t>
            </a:r>
          </a:p>
          <a:p>
            <a:pPr marL="285750" lvl="0" indent="-285750">
              <a:buFont typeface="Arial" panose="020B0604020202020204" pitchFamily="34" charset="0"/>
              <a:buChar char="•"/>
            </a:pPr>
            <a:r>
              <a:rPr lang="en-US" sz="1800" dirty="0">
                <a:latin typeface="+mn-lt"/>
              </a:rPr>
              <a:t>Generator warranty/certification that waste meets definition of unusable</a:t>
            </a:r>
          </a:p>
          <a:p>
            <a:pPr marL="285750" lvl="0" indent="-285750">
              <a:buFont typeface="Arial" panose="020B0604020202020204" pitchFamily="34" charset="0"/>
              <a:buChar char="•"/>
            </a:pPr>
            <a:r>
              <a:rPr lang="en-US" sz="1800" dirty="0">
                <a:latin typeface="+mn-lt"/>
              </a:rPr>
              <a:t>Use of waste profile</a:t>
            </a:r>
          </a:p>
          <a:p>
            <a:pPr marL="285750" lvl="0" indent="-285750">
              <a:buFont typeface="Arial" panose="020B0604020202020204" pitchFamily="34" charset="0"/>
              <a:buChar char="•"/>
            </a:pPr>
            <a:r>
              <a:rPr lang="en-US" sz="1800" dirty="0">
                <a:latin typeface="+mn-lt"/>
              </a:rPr>
              <a:t>Provisions for indemnity, rejection, expense for sending back, etc.</a:t>
            </a:r>
          </a:p>
          <a:p>
            <a:endParaRPr lang="en-US" dirty="0"/>
          </a:p>
          <a:p>
            <a:endParaRPr lang="en-US" sz="1800" dirty="0">
              <a:latin typeface="+mn-lt"/>
            </a:endParaRPr>
          </a:p>
          <a:p>
            <a:endParaRPr lang="en-US" sz="1800" dirty="0"/>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21</a:t>
            </a:fld>
            <a:endParaRPr lang="en-US" dirty="0"/>
          </a:p>
        </p:txBody>
      </p:sp>
    </p:spTree>
    <p:extLst>
      <p:ext uri="{BB962C8B-B14F-4D97-AF65-F5344CB8AC3E}">
        <p14:creationId xmlns:p14="http://schemas.microsoft.com/office/powerpoint/2010/main" val="4286784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rPr>
              <a:t>Federal/State</a:t>
            </a:r>
            <a:r>
              <a:rPr kumimoji="0" lang="en-US" sz="4400" b="1" i="0" u="none" strike="noStrike" kern="0" cap="none" spc="0" normalizeH="0" noProof="0" dirty="0" smtClean="0">
                <a:ln>
                  <a:noFill/>
                </a:ln>
                <a:solidFill>
                  <a:schemeClr val="bg1"/>
                </a:solidFill>
                <a:effectLst/>
                <a:uLnTx/>
                <a:uFillTx/>
                <a:latin typeface="HelveticaNeueLT Com 25 UltLt" pitchFamily="34" charset="0"/>
                <a:ea typeface="+mj-ea"/>
                <a:cs typeface="+mj-cs"/>
              </a:rPr>
              <a:t> Enforcement</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kumimoji="0" lang="en-US" sz="4000" b="0" u="none" strike="noStrike" kern="0" cap="none" spc="0" normalizeH="0" baseline="0" noProof="0" dirty="0" smtClean="0">
              <a:ln>
                <a:noFill/>
              </a:ln>
              <a:solidFill>
                <a:srgbClr val="00529F"/>
              </a:solidFill>
              <a:effectLst/>
              <a:uLnTx/>
              <a:uFillTx/>
              <a:latin typeface="+mn-lt"/>
              <a:ea typeface="+mn-ea"/>
              <a:cs typeface="+mn-cs"/>
            </a:endParaRPr>
          </a:p>
          <a:p>
            <a:pPr marR="0" lvl="0" algn="ctr" defTabSz="914400" rtl="0" eaLnBrk="1" fontAlgn="base" latinLnBrk="0" hangingPunct="1">
              <a:lnSpc>
                <a:spcPct val="100000"/>
              </a:lnSpc>
              <a:spcBef>
                <a:spcPct val="20000"/>
              </a:spcBef>
              <a:spcAft>
                <a:spcPct val="0"/>
              </a:spcAft>
              <a:buClrTx/>
              <a:buSzTx/>
              <a:tabLst/>
              <a:defRPr/>
            </a:pPr>
            <a:r>
              <a:rPr kumimoji="0" lang="en-US" sz="4000" b="0" i="0" u="none" strike="noStrike" kern="0" cap="none" spc="0" normalizeH="0" baseline="0" noProof="0" dirty="0" smtClean="0">
                <a:ln>
                  <a:noFill/>
                </a:ln>
                <a:solidFill>
                  <a:srgbClr val="00529F"/>
                </a:solidFill>
                <a:effectLst/>
                <a:uLnTx/>
                <a:uFillTx/>
                <a:latin typeface="+mn-lt"/>
                <a:ea typeface="+mn-ea"/>
                <a:cs typeface="+mn-cs"/>
              </a:rPr>
              <a:t>Civil</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22</a:t>
            </a:fld>
            <a:endParaRPr lang="en-US" dirty="0"/>
          </a:p>
        </p:txBody>
      </p:sp>
    </p:spTree>
    <p:extLst>
      <p:ext uri="{BB962C8B-B14F-4D97-AF65-F5344CB8AC3E}">
        <p14:creationId xmlns:p14="http://schemas.microsoft.com/office/powerpoint/2010/main" val="105721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Unmanned Aircraft Systems/Drones:  Louisiana Department of Environmental Quality Notes Use in Environmental Protection Mission</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Calibri" panose="020F0502020204030204" pitchFamily="34" charset="0"/>
              </a:rPr>
              <a:t>The </a:t>
            </a:r>
            <a:r>
              <a:rPr lang="en-US" sz="1800" dirty="0">
                <a:latin typeface="Calibri" panose="020F0502020204030204" pitchFamily="34" charset="0"/>
              </a:rPr>
              <a:t>Louisiana Department of Environmental </a:t>
            </a:r>
            <a:r>
              <a:rPr lang="en-US" sz="1800" dirty="0" smtClean="0">
                <a:latin typeface="Calibri" panose="020F0502020204030204" pitchFamily="34" charset="0"/>
              </a:rPr>
              <a:t>Quality has </a:t>
            </a:r>
            <a:r>
              <a:rPr lang="en-US" sz="1800" dirty="0">
                <a:latin typeface="Calibri" panose="020F0502020204030204" pitchFamily="34" charset="0"/>
              </a:rPr>
              <a:t>noted the addition of unmanned aircraft systems (also known as “drones”) as a tool in the agency’s environmental protection mission.  </a:t>
            </a:r>
            <a:endParaRPr lang="en-US" sz="1800" dirty="0" smtClean="0">
              <a:latin typeface="Calibri" panose="020F0502020204030204" pitchFamily="34" charset="0"/>
            </a:endParaRPr>
          </a:p>
          <a:p>
            <a:r>
              <a:rPr lang="en-US" sz="1800" dirty="0">
                <a:latin typeface="Calibri" panose="020F0502020204030204" pitchFamily="34" charset="0"/>
              </a:rPr>
              <a:t> </a:t>
            </a:r>
          </a:p>
          <a:p>
            <a:r>
              <a:rPr lang="en-US" sz="1800" dirty="0">
                <a:latin typeface="Calibri" panose="020F0502020204030204" pitchFamily="34" charset="0"/>
              </a:rPr>
              <a:t>LDEQ states that three drones are currently employed by the agency</a:t>
            </a:r>
            <a:r>
              <a:rPr lang="en-US" sz="1800" dirty="0" smtClean="0">
                <a:latin typeface="Calibri" panose="020F0502020204030204" pitchFamily="34" charset="0"/>
              </a:rPr>
              <a:t>.</a:t>
            </a:r>
          </a:p>
          <a:p>
            <a:r>
              <a:rPr lang="en-US" sz="1800" dirty="0" smtClean="0">
                <a:latin typeface="Calibri" panose="020F0502020204030204" pitchFamily="34" charset="0"/>
              </a:rPr>
              <a:t>  </a:t>
            </a:r>
            <a:endParaRPr lang="en-US" sz="1800" dirty="0">
              <a:latin typeface="Calibri" panose="020F0502020204030204" pitchFamily="34" charset="0"/>
            </a:endParaRPr>
          </a:p>
          <a:p>
            <a:r>
              <a:rPr lang="en-US" sz="1800" dirty="0">
                <a:latin typeface="Calibri" panose="020F0502020204030204" pitchFamily="34" charset="0"/>
              </a:rPr>
              <a:t>The aerial abilities of drones are currently being used by LDEQ in agency activities such as:</a:t>
            </a:r>
          </a:p>
          <a:p>
            <a:r>
              <a:rPr lang="en-US" sz="1800" dirty="0">
                <a:latin typeface="Calibri" panose="020F0502020204030204" pitchFamily="34" charset="0"/>
              </a:rPr>
              <a:t> </a:t>
            </a:r>
          </a:p>
          <a:p>
            <a:pPr marL="342900" lvl="0" indent="-342900">
              <a:buFont typeface="Arial" panose="020B0604020202020204" pitchFamily="34" charset="0"/>
              <a:buChar char="•"/>
            </a:pPr>
            <a:r>
              <a:rPr lang="en-US" sz="1800" dirty="0">
                <a:latin typeface="Calibri" panose="020F0502020204030204" pitchFamily="34" charset="0"/>
              </a:rPr>
              <a:t>Surveillance</a:t>
            </a:r>
          </a:p>
          <a:p>
            <a:pPr marL="342900" lvl="0" indent="-342900">
              <a:buFont typeface="Arial" panose="020B0604020202020204" pitchFamily="34" charset="0"/>
              <a:buChar char="•"/>
            </a:pPr>
            <a:r>
              <a:rPr lang="en-US" sz="1800" dirty="0">
                <a:latin typeface="Calibri" panose="020F0502020204030204" pitchFamily="34" charset="0"/>
              </a:rPr>
              <a:t>Enforcement</a:t>
            </a:r>
          </a:p>
          <a:p>
            <a:pPr marL="342900" lvl="0" indent="-342900">
              <a:buFont typeface="Arial" panose="020B0604020202020204" pitchFamily="34" charset="0"/>
              <a:buChar char="•"/>
            </a:pPr>
            <a:r>
              <a:rPr lang="en-US" sz="1800" dirty="0">
                <a:latin typeface="Calibri" panose="020F0502020204030204" pitchFamily="34" charset="0"/>
              </a:rPr>
              <a:t>Permit Support Documentation</a:t>
            </a:r>
          </a:p>
          <a:p>
            <a:pPr marL="342900" lvl="0" indent="-342900">
              <a:buFont typeface="Arial" panose="020B0604020202020204" pitchFamily="34" charset="0"/>
              <a:buChar char="•"/>
            </a:pPr>
            <a:r>
              <a:rPr lang="en-US" sz="1800" dirty="0">
                <a:latin typeface="Calibri" panose="020F0502020204030204" pitchFamily="34" charset="0"/>
              </a:rPr>
              <a:t>Waste and Landfill Inspections</a:t>
            </a:r>
          </a:p>
          <a:p>
            <a:pPr marL="342900" lvl="0" indent="-342900">
              <a:buFont typeface="Arial" panose="020B0604020202020204" pitchFamily="34" charset="0"/>
              <a:buChar char="•"/>
            </a:pPr>
            <a:r>
              <a:rPr lang="en-US" sz="1800" dirty="0">
                <a:latin typeface="Calibri" panose="020F0502020204030204" pitchFamily="34" charset="0"/>
              </a:rPr>
              <a:t>Legal Dumping of Chemicals, Oil or Waste Tires</a:t>
            </a:r>
          </a:p>
          <a:p>
            <a:pPr marL="342900" lvl="0" indent="-342900">
              <a:buFont typeface="Arial" panose="020B0604020202020204" pitchFamily="34" charset="0"/>
              <a:buChar char="•"/>
            </a:pPr>
            <a:r>
              <a:rPr lang="en-US" sz="1800" dirty="0">
                <a:latin typeface="Calibri" panose="020F0502020204030204" pitchFamily="34" charset="0"/>
              </a:rPr>
              <a:t>General Emergency Response Functions Involving Facility Discharges, Train Derailments, Truck Accidents, Oil Spills</a:t>
            </a:r>
          </a:p>
          <a:p>
            <a:pPr marL="342900" lvl="0" indent="-342900">
              <a:buFont typeface="Arial" panose="020B0604020202020204" pitchFamily="34" charset="0"/>
              <a:buChar char="•"/>
            </a:pPr>
            <a:r>
              <a:rPr lang="en-US" sz="1800" dirty="0">
                <a:latin typeface="Calibri" panose="020F0502020204030204" pitchFamily="34" charset="0"/>
              </a:rPr>
              <a:t>Investigations of Unusual Events</a:t>
            </a:r>
          </a:p>
          <a:p>
            <a:r>
              <a:rPr lang="en-US" sz="2000" dirty="0">
                <a:latin typeface="Calibri" panose="020F0502020204030204" pitchFamily="34" charset="0"/>
              </a:rPr>
              <a:t> </a:t>
            </a: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23</a:t>
            </a:fld>
            <a:endParaRPr lang="en-US" dirty="0"/>
          </a:p>
        </p:txBody>
      </p:sp>
    </p:spTree>
    <p:extLst>
      <p:ext uri="{BB962C8B-B14F-4D97-AF65-F5344CB8AC3E}">
        <p14:creationId xmlns:p14="http://schemas.microsoft.com/office/powerpoint/2010/main" val="2843586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b="1" kern="0" dirty="0" smtClean="0">
                <a:solidFill>
                  <a:schemeClr val="bg1"/>
                </a:solidFill>
                <a:latin typeface="Calibri" panose="020F0502020204030204" pitchFamily="34" charset="0"/>
                <a:ea typeface="+mj-ea"/>
                <a:cs typeface="+mj-cs"/>
              </a:rPr>
              <a:t>Landfill/Solid Waste Enforcement: Arkansas Department of Environmental Quality and City of Morrilton Enter into Consent Administration Order</a:t>
            </a:r>
            <a:endParaRPr kumimoji="0" lang="en-US" b="1" i="0" u="none" strike="noStrike" kern="0" cap="none" spc="0" normalizeH="0" baseline="0" noProof="0" dirty="0" smtClean="0">
              <a:ln>
                <a:noFill/>
              </a:ln>
              <a:solidFill>
                <a:schemeClr val="bg1"/>
              </a:solidFill>
              <a:effectLst/>
              <a:uLnTx/>
              <a:uFillTx/>
              <a:latin typeface="Calibri" panose="020F0502020204030204" pitchFamily="34" charset="0"/>
              <a:ea typeface="+mj-ea"/>
              <a:cs typeface="+mj-cs"/>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400" dirty="0"/>
              <a:t>The Arkansas Department of Environmental </a:t>
            </a:r>
            <a:r>
              <a:rPr lang="en-US" sz="1400" dirty="0" smtClean="0"/>
              <a:t>Quality and </a:t>
            </a:r>
            <a:r>
              <a:rPr lang="en-US" sz="1400" dirty="0"/>
              <a:t>the City of Morrilton </a:t>
            </a:r>
            <a:r>
              <a:rPr lang="en-US" sz="1400" dirty="0" smtClean="0"/>
              <a:t>entered </a:t>
            </a:r>
            <a:r>
              <a:rPr lang="en-US" sz="1400" dirty="0"/>
              <a:t>into a July 24</a:t>
            </a:r>
            <a:r>
              <a:rPr lang="en-US" sz="1400" baseline="30000" dirty="0"/>
              <a:t>th</a:t>
            </a:r>
            <a:r>
              <a:rPr lang="en-US" sz="1400" dirty="0"/>
              <a:t> Consent Administrative Order </a:t>
            </a:r>
            <a:r>
              <a:rPr lang="en-US" sz="1400" dirty="0" smtClean="0"/>
              <a:t>addressed </a:t>
            </a:r>
            <a:r>
              <a:rPr lang="en-US" sz="1400" dirty="0"/>
              <a:t>alleged violations of Arkansas Pollution Control and Ecology Commission Regulation No. 22 (Solid Waste Management Code).  LIS 18-068.</a:t>
            </a:r>
          </a:p>
          <a:p>
            <a:r>
              <a:rPr lang="en-US" sz="1400" dirty="0"/>
              <a:t> </a:t>
            </a:r>
          </a:p>
          <a:p>
            <a:r>
              <a:rPr lang="en-US" sz="1400" dirty="0"/>
              <a:t>Morrilton is stated to own and operate a Class 1 Landfill (“Facility”) in Conway County, Arkansas.  </a:t>
            </a:r>
          </a:p>
          <a:p>
            <a:r>
              <a:rPr lang="en-US" sz="1400" dirty="0"/>
              <a:t> </a:t>
            </a:r>
          </a:p>
          <a:p>
            <a:r>
              <a:rPr lang="en-US" sz="1400" dirty="0" smtClean="0"/>
              <a:t>An </a:t>
            </a:r>
            <a:r>
              <a:rPr lang="en-US" sz="1400" dirty="0"/>
              <a:t>ADEQ inspector is alleged to have observed the following violations of Arkansas Pollution Control and Ecology Commission Regulation 22.  The alleged violations are described as:</a:t>
            </a:r>
          </a:p>
          <a:p>
            <a:r>
              <a:rPr lang="en-US" sz="1400" dirty="0"/>
              <a:t> </a:t>
            </a:r>
          </a:p>
          <a:p>
            <a:pPr marL="285750" lvl="0" indent="-285750">
              <a:buFont typeface="Arial" panose="020B0604020202020204" pitchFamily="34" charset="0"/>
              <a:buChar char="•"/>
            </a:pPr>
            <a:r>
              <a:rPr lang="en-US" sz="1400" dirty="0" smtClean="0"/>
              <a:t>Certain equipment </a:t>
            </a:r>
            <a:r>
              <a:rPr lang="en-US" sz="1400" dirty="0"/>
              <a:t>at the landfill had not been routinely maintained and was in need of repairs at the time of the inspection:  a compactor, two dozers, and a dirt hauler.  </a:t>
            </a:r>
            <a:endParaRPr lang="en-US" sz="1400" dirty="0" smtClean="0"/>
          </a:p>
          <a:p>
            <a:pPr marL="285750" lvl="0" indent="-285750">
              <a:buFont typeface="Arial" panose="020B0604020202020204" pitchFamily="34" charset="0"/>
              <a:buChar char="•"/>
            </a:pPr>
            <a:r>
              <a:rPr lang="en-US" sz="1400" dirty="0" smtClean="0"/>
              <a:t>Facility </a:t>
            </a:r>
            <a:r>
              <a:rPr lang="en-US" sz="1400" dirty="0"/>
              <a:t>did not have adequate backup equipment.</a:t>
            </a:r>
          </a:p>
          <a:p>
            <a:pPr marL="285750" lvl="0" indent="-285750">
              <a:buFont typeface="Arial" panose="020B0604020202020204" pitchFamily="34" charset="0"/>
              <a:buChar char="•"/>
            </a:pPr>
            <a:r>
              <a:rPr lang="en-US" sz="1400" dirty="0"/>
              <a:t>The active working face was not confined to the smallest practical area</a:t>
            </a:r>
            <a:r>
              <a:rPr lang="en-US" sz="1400" dirty="0" smtClean="0"/>
              <a:t>.</a:t>
            </a:r>
          </a:p>
          <a:p>
            <a:pPr marL="288925" indent="-288925">
              <a:buFont typeface="Arial" panose="020B0604020202020204" pitchFamily="34" charset="0"/>
              <a:buChar char="•"/>
              <a:tabLst>
                <a:tab pos="288925" algn="l"/>
              </a:tabLst>
            </a:pPr>
            <a:r>
              <a:rPr lang="en-US" sz="1400" dirty="0" smtClean="0"/>
              <a:t>The </a:t>
            </a:r>
            <a:r>
              <a:rPr lang="en-US" sz="1400" dirty="0"/>
              <a:t>Facility did not have any surface water controls to control erosion on the west, east, and north slopes of the landfill. </a:t>
            </a:r>
            <a:endParaRPr lang="en-US" sz="1400" dirty="0" smtClean="0"/>
          </a:p>
          <a:p>
            <a:pPr marL="288925" indent="-288925">
              <a:buFont typeface="Arial" panose="020B0604020202020204" pitchFamily="34" charset="0"/>
              <a:buChar char="•"/>
              <a:tabLst>
                <a:tab pos="288925" algn="l"/>
              </a:tabLst>
            </a:pPr>
            <a:r>
              <a:rPr lang="en-US" sz="1400" dirty="0"/>
              <a:t>E</a:t>
            </a:r>
            <a:r>
              <a:rPr lang="en-US" sz="1400" dirty="0" smtClean="0"/>
              <a:t>rosion rills and cuts were observed in several areas throughout the landfill.</a:t>
            </a:r>
          </a:p>
          <a:p>
            <a:pPr marL="288925" indent="-288925">
              <a:buFont typeface="Arial" panose="020B0604020202020204" pitchFamily="34" charset="0"/>
              <a:buChar char="•"/>
              <a:tabLst>
                <a:tab pos="288925" algn="l"/>
              </a:tabLst>
            </a:pPr>
            <a:r>
              <a:rPr lang="en-US" sz="1400" dirty="0" smtClean="0"/>
              <a:t>Contour and leachate issues</a:t>
            </a:r>
          </a:p>
          <a:p>
            <a:pPr marL="285750" lvl="0" indent="-285750">
              <a:buFont typeface="Arial" panose="020B0604020202020204" pitchFamily="34" charset="0"/>
              <a:buChar char="•"/>
            </a:pPr>
            <a:endParaRPr lang="en-US" sz="1400" dirty="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24</a:t>
            </a:fld>
            <a:endParaRPr lang="en-US" dirty="0"/>
          </a:p>
        </p:txBody>
      </p:sp>
    </p:spTree>
    <p:extLst>
      <p:ext uri="{BB962C8B-B14F-4D97-AF65-F5344CB8AC3E}">
        <p14:creationId xmlns:p14="http://schemas.microsoft.com/office/powerpoint/2010/main" val="3858990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endParaRPr lang="en-US" b="1" kern="0" dirty="0" smtClean="0">
              <a:solidFill>
                <a:schemeClr val="bg1"/>
              </a:solidFill>
              <a:latin typeface="Calibri" panose="020F0502020204030204" pitchFamily="34" charset="0"/>
            </a:endParaRPr>
          </a:p>
          <a:p>
            <a:pPr lvl="0" algn="ctr" eaLnBrk="1" hangingPunct="1">
              <a:defRPr/>
            </a:pPr>
            <a:r>
              <a:rPr lang="en-US" b="1" kern="0" dirty="0" smtClean="0">
                <a:solidFill>
                  <a:schemeClr val="bg1"/>
                </a:solidFill>
                <a:latin typeface="Calibri" panose="020F0502020204030204" pitchFamily="34" charset="0"/>
              </a:rPr>
              <a:t>Landfill/Solid </a:t>
            </a:r>
            <a:r>
              <a:rPr lang="en-US" b="1" kern="0" dirty="0">
                <a:solidFill>
                  <a:schemeClr val="bg1"/>
                </a:solidFill>
                <a:latin typeface="Calibri" panose="020F0502020204030204" pitchFamily="34" charset="0"/>
              </a:rPr>
              <a:t>Waste Enforcement: Arkansas Department of Environmental Quality and City of Morrilton Enter into Consent Administration </a:t>
            </a:r>
            <a:r>
              <a:rPr lang="en-US" b="1" kern="0" dirty="0" smtClean="0">
                <a:solidFill>
                  <a:schemeClr val="bg1"/>
                </a:solidFill>
                <a:latin typeface="Calibri" panose="020F0502020204030204" pitchFamily="34" charset="0"/>
              </a:rPr>
              <a:t>Order (cont.)</a:t>
            </a:r>
          </a:p>
          <a:p>
            <a:pPr lvl="0" eaLnBrk="1" hangingPunct="1">
              <a:defRPr/>
            </a:pPr>
            <a:endParaRPr lang="en-US" b="1" kern="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z="1800" dirty="0" smtClean="0">
              <a:latin typeface="Calibri" panose="020F0502020204030204" pitchFamily="34" charset="0"/>
            </a:endParaRPr>
          </a:p>
          <a:p>
            <a:pPr marL="285750" lvl="0" indent="-285750">
              <a:buFont typeface="Arial" panose="020B0604020202020204" pitchFamily="34" charset="0"/>
              <a:buChar char="•"/>
            </a:pPr>
            <a:r>
              <a:rPr lang="en-US" sz="1800" dirty="0">
                <a:latin typeface="Calibri" panose="020F0502020204030204" pitchFamily="34" charset="0"/>
              </a:rPr>
              <a:t>The Order required that Morrilton </a:t>
            </a:r>
            <a:r>
              <a:rPr lang="en-US" sz="1800" dirty="0" smtClean="0">
                <a:latin typeface="Calibri" panose="020F0502020204030204" pitchFamily="34" charset="0"/>
              </a:rPr>
              <a:t>address these various issues.</a:t>
            </a:r>
            <a:endParaRPr lang="en-US" sz="1800" dirty="0">
              <a:latin typeface="Calibri" panose="020F0502020204030204" pitchFamily="34" charset="0"/>
            </a:endParaRPr>
          </a:p>
          <a:p>
            <a:pPr marL="285750" lvl="0" indent="-285750">
              <a:buFont typeface="Arial" panose="020B0604020202020204" pitchFamily="34" charset="0"/>
              <a:buChar char="•"/>
            </a:pPr>
            <a:r>
              <a:rPr lang="en-US" sz="1800" dirty="0" smtClean="0">
                <a:latin typeface="Calibri" panose="020F0502020204030204" pitchFamily="34" charset="0"/>
              </a:rPr>
              <a:t>$10,000 penalty of which $8,000 can be Supplemental Environmental Project.</a:t>
            </a:r>
            <a:br>
              <a:rPr lang="en-US" sz="1800" dirty="0" smtClean="0">
                <a:latin typeface="Calibri" panose="020F0502020204030204" pitchFamily="34" charset="0"/>
              </a:rPr>
            </a:br>
            <a:endParaRPr lang="en-US" sz="1800" dirty="0" smtClean="0">
              <a:latin typeface="Calibri" panose="020F0502020204030204" pitchFamily="34" charset="0"/>
            </a:endParaRPr>
          </a:p>
          <a:p>
            <a:pPr marL="285750" lvl="0" indent="-285750">
              <a:buFont typeface="Arial" panose="020B0604020202020204" pitchFamily="34" charset="0"/>
              <a:buChar char="•"/>
            </a:pPr>
            <a:endParaRPr lang="en-US" sz="1800" dirty="0">
              <a:latin typeface="Calibri" panose="020F0502020204030204" pitchFamily="34" charset="0"/>
            </a:endParaRPr>
          </a:p>
          <a:p>
            <a:r>
              <a:rPr lang="en-US" sz="1800" dirty="0">
                <a:latin typeface="Calibri" panose="020F0502020204030204" pitchFamily="34" charset="0"/>
              </a:rPr>
              <a:t> </a:t>
            </a:r>
          </a:p>
          <a:p>
            <a:pPr lvl="0"/>
            <a:endParaRPr lang="en-US" sz="1400" dirty="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25</a:t>
            </a:fld>
            <a:endParaRPr lang="en-US" dirty="0"/>
          </a:p>
        </p:txBody>
      </p:sp>
    </p:spTree>
    <p:extLst>
      <p:ext uri="{BB962C8B-B14F-4D97-AF65-F5344CB8AC3E}">
        <p14:creationId xmlns:p14="http://schemas.microsoft.com/office/powerpoint/2010/main" val="1992754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Industrial Wells/Acid Injection:  Federal Appellate Court Addresses Request for Declaratory Judgment Regarding Illinois Environmental Protection Agency Jurisdiction</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smtClean="0">
              <a:latin typeface="+mn-lt"/>
            </a:endParaRPr>
          </a:p>
          <a:p>
            <a:r>
              <a:rPr lang="en-US" sz="2000" dirty="0" smtClean="0">
                <a:latin typeface="+mn-lt"/>
              </a:rPr>
              <a:t>The </a:t>
            </a:r>
            <a:r>
              <a:rPr lang="en-US" sz="2000" dirty="0">
                <a:latin typeface="+mn-lt"/>
              </a:rPr>
              <a:t>United States Court of Appeals (Seventh </a:t>
            </a:r>
            <a:r>
              <a:rPr lang="en-US" sz="2000" dirty="0" smtClean="0">
                <a:latin typeface="+mn-lt"/>
              </a:rPr>
              <a:t>Circuit) addressed </a:t>
            </a:r>
            <a:r>
              <a:rPr lang="en-US" sz="2000" dirty="0">
                <a:latin typeface="+mn-lt"/>
              </a:rPr>
              <a:t>in a January 16</a:t>
            </a:r>
            <a:r>
              <a:rPr lang="en-US" sz="2000" baseline="30000" dirty="0">
                <a:latin typeface="+mn-lt"/>
              </a:rPr>
              <a:t>th</a:t>
            </a:r>
            <a:r>
              <a:rPr lang="en-US" sz="2000" dirty="0">
                <a:latin typeface="+mn-lt"/>
              </a:rPr>
              <a:t> opinion an appeal of a denial by the United States District Court regarding an issue associated with injection of hazardous waste acid into industrial wells.  See </a:t>
            </a:r>
            <a:r>
              <a:rPr lang="en-US" sz="2000" i="1" dirty="0" err="1">
                <a:latin typeface="+mn-lt"/>
              </a:rPr>
              <a:t>EOR</a:t>
            </a:r>
            <a:r>
              <a:rPr lang="en-US" sz="2000" i="1" dirty="0">
                <a:latin typeface="+mn-lt"/>
              </a:rPr>
              <a:t> Energy LLC v. Illinois Environmental Protection Agency</a:t>
            </a:r>
            <a:r>
              <a:rPr lang="en-US" sz="2000" dirty="0">
                <a:latin typeface="+mn-lt"/>
              </a:rPr>
              <a:t>, 913 </a:t>
            </a:r>
            <a:r>
              <a:rPr lang="en-US" sz="2000" dirty="0" err="1">
                <a:latin typeface="+mn-lt"/>
              </a:rPr>
              <a:t>F.3d</a:t>
            </a:r>
            <a:r>
              <a:rPr lang="en-US" sz="2000" dirty="0">
                <a:latin typeface="+mn-lt"/>
              </a:rPr>
              <a:t> 660.</a:t>
            </a:r>
          </a:p>
          <a:p>
            <a:r>
              <a:rPr lang="en-US" sz="2000" dirty="0">
                <a:latin typeface="+mn-lt"/>
              </a:rPr>
              <a:t> </a:t>
            </a:r>
          </a:p>
          <a:p>
            <a:r>
              <a:rPr lang="en-US" sz="2000" dirty="0">
                <a:latin typeface="+mn-lt"/>
              </a:rPr>
              <a:t>The request for the jurisdictional determination was undertaken by a company that unsuccessfully appealed a penalty assessment before the Illinois Pollution Control Board </a:t>
            </a:r>
            <a:r>
              <a:rPr lang="en-US" sz="2000" dirty="0" smtClean="0">
                <a:latin typeface="+mn-lt"/>
              </a:rPr>
              <a:t>and </a:t>
            </a:r>
            <a:r>
              <a:rPr lang="en-US" sz="2000" dirty="0">
                <a:latin typeface="+mn-lt"/>
              </a:rPr>
              <a:t>the Illinois courts.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26</a:t>
            </a:fld>
            <a:endParaRPr lang="en-US" dirty="0"/>
          </a:p>
        </p:txBody>
      </p:sp>
    </p:spTree>
    <p:extLst>
      <p:ext uri="{BB962C8B-B14F-4D97-AF65-F5344CB8AC3E}">
        <p14:creationId xmlns:p14="http://schemas.microsoft.com/office/powerpoint/2010/main" val="3273339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Industrial Wells/Acid Injection:  Federal Appellate Court Addresses Request for Declaratory Judgment Regarding Illinois Environmental Protection Agency </a:t>
            </a:r>
            <a:r>
              <a:rPr lang="en-US" b="1" dirty="0" smtClean="0">
                <a:solidFill>
                  <a:schemeClr val="bg1"/>
                </a:solidFill>
                <a:latin typeface="+mn-lt"/>
              </a:rPr>
              <a:t>Jurisdiction (cont.)</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mn-lt"/>
              </a:rPr>
              <a:t>The Illinois Environmental Protection </a:t>
            </a:r>
            <a:r>
              <a:rPr lang="en-US" sz="2000" dirty="0" smtClean="0">
                <a:latin typeface="+mn-lt"/>
              </a:rPr>
              <a:t>Agency had </a:t>
            </a:r>
            <a:r>
              <a:rPr lang="en-US" sz="2000" dirty="0">
                <a:latin typeface="+mn-lt"/>
              </a:rPr>
              <a:t>undertaken enforcement before the Board against </a:t>
            </a:r>
            <a:r>
              <a:rPr lang="en-US" sz="2000" dirty="0" err="1">
                <a:latin typeface="+mn-lt"/>
              </a:rPr>
              <a:t>EOR</a:t>
            </a:r>
            <a:r>
              <a:rPr lang="en-US" sz="2000" dirty="0">
                <a:latin typeface="+mn-lt"/>
              </a:rPr>
              <a:t> Energy, </a:t>
            </a:r>
            <a:r>
              <a:rPr lang="en-US" sz="2000" dirty="0" smtClean="0">
                <a:latin typeface="+mn-lt"/>
              </a:rPr>
              <a:t>LLC, and </a:t>
            </a:r>
            <a:r>
              <a:rPr lang="en-US" sz="2000" dirty="0" err="1">
                <a:latin typeface="+mn-lt"/>
              </a:rPr>
              <a:t>AET</a:t>
            </a:r>
            <a:r>
              <a:rPr lang="en-US" sz="2000" dirty="0">
                <a:latin typeface="+mn-lt"/>
              </a:rPr>
              <a:t> Environmental, Inc., for alleged violations of the Illinois Environmental Protection Act.  The alleged violations involved:</a:t>
            </a:r>
          </a:p>
          <a:p>
            <a:r>
              <a:rPr lang="en-US" sz="2000" dirty="0">
                <a:latin typeface="+mn-lt"/>
              </a:rPr>
              <a:t> </a:t>
            </a:r>
          </a:p>
          <a:p>
            <a:pPr marL="342900" lvl="0" indent="-342900">
              <a:buFont typeface="Arial" panose="020B0604020202020204" pitchFamily="34" charset="0"/>
              <a:buChar char="•"/>
            </a:pPr>
            <a:r>
              <a:rPr lang="en-US" sz="2000" dirty="0">
                <a:latin typeface="+mn-lt"/>
              </a:rPr>
              <a:t>Transporting hazardous waste acid into Illinois</a:t>
            </a:r>
          </a:p>
          <a:p>
            <a:pPr marL="342900" lvl="0" indent="-342900">
              <a:buFont typeface="Arial" panose="020B0604020202020204" pitchFamily="34" charset="0"/>
              <a:buChar char="•"/>
            </a:pPr>
            <a:r>
              <a:rPr lang="en-US" sz="2000" dirty="0">
                <a:latin typeface="+mn-lt"/>
              </a:rPr>
              <a:t>Storage of hazardous waste acid</a:t>
            </a:r>
          </a:p>
          <a:p>
            <a:pPr marL="342900" lvl="0" indent="-342900">
              <a:buFont typeface="Arial" panose="020B0604020202020204" pitchFamily="34" charset="0"/>
              <a:buChar char="•"/>
            </a:pPr>
            <a:r>
              <a:rPr lang="en-US" sz="2000" dirty="0">
                <a:latin typeface="+mn-lt"/>
              </a:rPr>
              <a:t>Injection of hazardous waste acid into </a:t>
            </a:r>
            <a:r>
              <a:rPr lang="en-US" sz="2000" dirty="0" err="1">
                <a:latin typeface="+mn-lt"/>
              </a:rPr>
              <a:t>EOR’s</a:t>
            </a:r>
            <a:r>
              <a:rPr lang="en-US" sz="2000" dirty="0">
                <a:latin typeface="+mn-lt"/>
              </a:rPr>
              <a:t> industrial wells in </a:t>
            </a:r>
            <a:r>
              <a:rPr lang="en-US" sz="2000" dirty="0" smtClean="0">
                <a:latin typeface="+mn-lt"/>
              </a:rPr>
              <a:t>Illinois</a:t>
            </a:r>
          </a:p>
          <a:p>
            <a:r>
              <a:rPr lang="en-US" sz="2000" dirty="0"/>
              <a:t> </a:t>
            </a:r>
          </a:p>
          <a:p>
            <a:r>
              <a:rPr lang="en-US" sz="2000" dirty="0" err="1">
                <a:latin typeface="+mn-lt"/>
              </a:rPr>
              <a:t>EOR</a:t>
            </a:r>
            <a:r>
              <a:rPr lang="en-US" sz="2000" dirty="0">
                <a:latin typeface="+mn-lt"/>
              </a:rPr>
              <a:t> challenged the enforcement actions on the basis that neither the </a:t>
            </a:r>
            <a:r>
              <a:rPr lang="en-US" sz="2000" dirty="0" err="1">
                <a:latin typeface="+mn-lt"/>
              </a:rPr>
              <a:t>IEPA</a:t>
            </a:r>
            <a:r>
              <a:rPr lang="en-US" sz="2000" dirty="0">
                <a:latin typeface="+mn-lt"/>
              </a:rPr>
              <a:t> nor the Board had jurisdiction over the injection of this material.  </a:t>
            </a:r>
          </a:p>
          <a:p>
            <a:r>
              <a:rPr lang="en-US" sz="2000" dirty="0">
                <a:latin typeface="+mn-lt"/>
              </a:rPr>
              <a:t> </a:t>
            </a:r>
          </a:p>
          <a:p>
            <a:r>
              <a:rPr lang="en-US" sz="2000" dirty="0">
                <a:latin typeface="+mn-lt"/>
              </a:rPr>
              <a:t>This argument was rejected by the Board and the Illinois courts.  </a:t>
            </a:r>
          </a:p>
          <a:p>
            <a:pPr lvl="0"/>
            <a:endParaRPr lang="en-US" sz="2000" dirty="0">
              <a:latin typeface="+mn-lt"/>
            </a:endParaRPr>
          </a:p>
          <a:p>
            <a:pPr lvl="0"/>
            <a:endParaRPr lang="en-US" sz="2000" dirty="0">
              <a:latin typeface="+mn-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27</a:t>
            </a:fld>
            <a:endParaRPr lang="en-US" dirty="0"/>
          </a:p>
        </p:txBody>
      </p:sp>
    </p:spTree>
    <p:extLst>
      <p:ext uri="{BB962C8B-B14F-4D97-AF65-F5344CB8AC3E}">
        <p14:creationId xmlns:p14="http://schemas.microsoft.com/office/powerpoint/2010/main" val="3453667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Industrial Wells/Acid Injection:  Federal Appellate Court Addresses Request for Declaratory Judgment Regarding Illinois Environmental Protection Agency </a:t>
            </a:r>
            <a:r>
              <a:rPr lang="en-US" b="1" dirty="0" smtClean="0">
                <a:solidFill>
                  <a:schemeClr val="bg1"/>
                </a:solidFill>
                <a:latin typeface="+mn-lt"/>
              </a:rPr>
              <a:t>Jurisdiction (cont.)</a:t>
            </a:r>
            <a:endParaRPr lang="en-US" dirty="0">
              <a:solidFill>
                <a:schemeClr val="bg1"/>
              </a:solidFill>
              <a:latin typeface="+mn-lt"/>
            </a:endParaRPr>
          </a:p>
        </p:txBody>
      </p:sp>
      <p:sp>
        <p:nvSpPr>
          <p:cNvPr id="6" name="Rectangle 16"/>
          <p:cNvSpPr txBox="1">
            <a:spLocks noChangeArrowheads="1"/>
          </p:cNvSpPr>
          <p:nvPr/>
        </p:nvSpPr>
        <p:spPr bwMode="auto">
          <a:xfrm>
            <a:off x="762000" y="156210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smtClean="0">
              <a:latin typeface="+mn-lt"/>
            </a:endParaRPr>
          </a:p>
          <a:p>
            <a:endParaRPr lang="en-US" sz="2000" dirty="0">
              <a:latin typeface="+mn-lt"/>
            </a:endParaRPr>
          </a:p>
          <a:p>
            <a:r>
              <a:rPr lang="en-US" sz="2000" dirty="0" err="1" smtClean="0">
                <a:latin typeface="+mn-lt"/>
              </a:rPr>
              <a:t>EOR</a:t>
            </a:r>
            <a:r>
              <a:rPr lang="en-US" sz="2000" dirty="0" smtClean="0">
                <a:latin typeface="+mn-lt"/>
              </a:rPr>
              <a:t> subsequently filed a request in the United States District Court for the issuance of a declaratory judgment that under the relevant federal statutes neither </a:t>
            </a:r>
            <a:r>
              <a:rPr lang="en-US" sz="2000" dirty="0" err="1" smtClean="0">
                <a:latin typeface="+mn-lt"/>
              </a:rPr>
              <a:t>IEPA</a:t>
            </a:r>
            <a:r>
              <a:rPr lang="en-US" sz="2000" dirty="0" smtClean="0">
                <a:latin typeface="+mn-lt"/>
              </a:rPr>
              <a:t> nor the Board had jurisdiction over future hazardous waste acid injection activities</a:t>
            </a:r>
            <a:r>
              <a:rPr lang="en-US" sz="2000" dirty="0" smtClean="0"/>
              <a:t>. </a:t>
            </a:r>
          </a:p>
          <a:p>
            <a:endParaRPr lang="en-US" sz="2000" dirty="0"/>
          </a:p>
          <a:p>
            <a:r>
              <a:rPr lang="en-US" sz="2000" dirty="0">
                <a:latin typeface="+mn-lt"/>
              </a:rPr>
              <a:t>The federal court dismissed holding </a:t>
            </a:r>
            <a:r>
              <a:rPr lang="en-US" sz="2000" dirty="0" smtClean="0">
                <a:latin typeface="+mn-lt"/>
              </a:rPr>
              <a:t>that if </a:t>
            </a:r>
            <a:r>
              <a:rPr lang="en-US" sz="2000" dirty="0" err="1" smtClean="0">
                <a:latin typeface="+mn-lt"/>
              </a:rPr>
              <a:t>EOR</a:t>
            </a:r>
            <a:r>
              <a:rPr lang="en-US" sz="2000" dirty="0" smtClean="0">
                <a:latin typeface="+mn-lt"/>
              </a:rPr>
              <a:t> </a:t>
            </a:r>
            <a:r>
              <a:rPr lang="en-US" sz="2000" dirty="0">
                <a:latin typeface="+mn-lt"/>
              </a:rPr>
              <a:t>intends to ignore the state court’s rulings and inject the same kinds of hazardous waste acid into the same kinds of wells, then it will have to account for its actions before the state authorities. </a:t>
            </a:r>
            <a:endParaRPr lang="en-US" sz="2000" dirty="0" smtClean="0">
              <a:latin typeface="+mn-lt"/>
            </a:endParaRPr>
          </a:p>
          <a:p>
            <a:endParaRPr lang="en-US" sz="2000" dirty="0">
              <a:latin typeface="+mn-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28</a:t>
            </a:fld>
            <a:endParaRPr lang="en-US" dirty="0"/>
          </a:p>
        </p:txBody>
      </p:sp>
    </p:spTree>
    <p:extLst>
      <p:ext uri="{BB962C8B-B14F-4D97-AF65-F5344CB8AC3E}">
        <p14:creationId xmlns:p14="http://schemas.microsoft.com/office/powerpoint/2010/main" val="1601131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Beneficial Reuse/Clean Soil:  February 20th Order Addressing Los Angeles County Department of Public Works Solid Waste Fee Determination</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n-lt"/>
              </a:rPr>
              <a:t>A </a:t>
            </a:r>
            <a:r>
              <a:rPr lang="en-US" sz="1600" dirty="0">
                <a:latin typeface="+mn-lt"/>
              </a:rPr>
              <a:t>February 20</a:t>
            </a:r>
            <a:r>
              <a:rPr lang="en-US" sz="1600" baseline="30000" dirty="0">
                <a:latin typeface="+mn-lt"/>
              </a:rPr>
              <a:t>th</a:t>
            </a:r>
            <a:r>
              <a:rPr lang="en-US" sz="1600" dirty="0">
                <a:latin typeface="+mn-lt"/>
              </a:rPr>
              <a:t> Order was issued by a Los Angeles County Department of Public Works </a:t>
            </a:r>
            <a:r>
              <a:rPr lang="en-US" sz="1600" dirty="0" smtClean="0">
                <a:latin typeface="+mn-lt"/>
              </a:rPr>
              <a:t>Hearing </a:t>
            </a:r>
            <a:r>
              <a:rPr lang="en-US" sz="1600" dirty="0">
                <a:latin typeface="+mn-lt"/>
              </a:rPr>
              <a:t>Officer addressing the appeal of an enforcement order/administrative penalty </a:t>
            </a:r>
            <a:r>
              <a:rPr lang="en-US" sz="1600" dirty="0" smtClean="0">
                <a:latin typeface="+mn-lt"/>
              </a:rPr>
              <a:t>alleging </a:t>
            </a:r>
            <a:r>
              <a:rPr lang="en-US" sz="1600" dirty="0">
                <a:latin typeface="+mn-lt"/>
              </a:rPr>
              <a:t>that the Chiquita Canyon </a:t>
            </a:r>
            <a:r>
              <a:rPr lang="en-US" sz="1600" dirty="0" smtClean="0">
                <a:latin typeface="+mn-lt"/>
              </a:rPr>
              <a:t>Landfill </a:t>
            </a:r>
            <a:r>
              <a:rPr lang="en-US" sz="1600" dirty="0">
                <a:latin typeface="+mn-lt"/>
              </a:rPr>
              <a:t>failed to comply with reporting requirements regarding the quantity of beneficial reuse materials being received, processed, and disposed.</a:t>
            </a:r>
          </a:p>
          <a:p>
            <a:r>
              <a:rPr lang="en-US" sz="1600" dirty="0">
                <a:latin typeface="+mn-lt"/>
              </a:rPr>
              <a:t> </a:t>
            </a:r>
          </a:p>
          <a:p>
            <a:r>
              <a:rPr lang="en-US" sz="1600" dirty="0">
                <a:latin typeface="+mn-lt"/>
              </a:rPr>
              <a:t>The Order considers the Los Angeles County Department of Public </a:t>
            </a:r>
            <a:r>
              <a:rPr lang="en-US" sz="1600" dirty="0" smtClean="0">
                <a:latin typeface="+mn-lt"/>
              </a:rPr>
              <a:t>Works </a:t>
            </a:r>
            <a:r>
              <a:rPr lang="en-US" sz="1600" dirty="0">
                <a:latin typeface="+mn-lt"/>
              </a:rPr>
              <a:t>contention that CCL underreported the amount of Solid Waste Management </a:t>
            </a:r>
            <a:r>
              <a:rPr lang="en-US" sz="1600" dirty="0" smtClean="0">
                <a:latin typeface="+mn-lt"/>
              </a:rPr>
              <a:t>Fees </a:t>
            </a:r>
            <a:r>
              <a:rPr lang="en-US" sz="1600" dirty="0">
                <a:latin typeface="+mn-lt"/>
              </a:rPr>
              <a:t>that should have been collected because of classification of certain waste as beneficial reuse materials/clean soil.</a:t>
            </a:r>
          </a:p>
          <a:p>
            <a:r>
              <a:rPr lang="en-US" sz="1600" dirty="0">
                <a:latin typeface="+mn-lt"/>
              </a:rPr>
              <a:t> </a:t>
            </a:r>
          </a:p>
          <a:p>
            <a:r>
              <a:rPr lang="en-US" sz="1600" dirty="0">
                <a:latin typeface="+mn-lt"/>
              </a:rPr>
              <a:t>The Order assessed a penalty of $2,701,121.24 and fee owed of $2,434,910.82.  These amounts were based on an alleged failure to report 772,133 tons of clean soil.  </a:t>
            </a:r>
            <a:endParaRPr lang="en-US" sz="1600" dirty="0" smtClean="0">
              <a:latin typeface="+mn-lt"/>
            </a:endParaRPr>
          </a:p>
          <a:p>
            <a:endParaRPr lang="en-US" sz="1600" dirty="0">
              <a:latin typeface="Calibri" panose="020F0502020204030204" pitchFamily="34" charset="0"/>
            </a:endParaRPr>
          </a:p>
          <a:p>
            <a:pPr lvl="0"/>
            <a:r>
              <a:rPr lang="en-US" sz="1600" dirty="0">
                <a:latin typeface="+mn-lt"/>
              </a:rPr>
              <a:t>PW contended that the beneficially reused material (i.e., clean soil) was inappropriately classified by CCL as such and should have in fact paid the fee. </a:t>
            </a: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29</a:t>
            </a:fld>
            <a:endParaRPr lang="en-US" dirty="0"/>
          </a:p>
        </p:txBody>
      </p:sp>
    </p:spTree>
    <p:extLst>
      <p:ext uri="{BB962C8B-B14F-4D97-AF65-F5344CB8AC3E}">
        <p14:creationId xmlns:p14="http://schemas.microsoft.com/office/powerpoint/2010/main" val="410912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a:buNone/>
            </a:pPr>
            <a:r>
              <a:rPr lang="en-US" dirty="0" smtClean="0">
                <a:latin typeface="Calibri" panose="020F0502020204030204" pitchFamily="34" charset="0"/>
              </a:rPr>
              <a:t>Source </a:t>
            </a:r>
            <a:r>
              <a:rPr lang="en-US" dirty="0">
                <a:latin typeface="Calibri" panose="020F0502020204030204" pitchFamily="34" charset="0"/>
              </a:rPr>
              <a:t>of information that often addresses issues relevant to solid/hazardous waste and recycling issues</a:t>
            </a:r>
            <a:r>
              <a:rPr lang="en-US" dirty="0" smtClean="0">
                <a:latin typeface="Calibri" panose="020F0502020204030204" pitchFamily="34" charset="0"/>
              </a:rPr>
              <a:t>:</a:t>
            </a:r>
          </a:p>
          <a:p>
            <a:pPr algn="ctr">
              <a:buNone/>
            </a:pPr>
            <a:endParaRPr lang="en-US" dirty="0">
              <a:latin typeface="Calibri" panose="020F0502020204030204" pitchFamily="34" charset="0"/>
            </a:endParaRPr>
          </a:p>
          <a:p>
            <a:pPr algn="ctr">
              <a:buNone/>
            </a:pPr>
            <a:endParaRPr lang="en-US" dirty="0">
              <a:latin typeface="Calibri" panose="020F0502020204030204" pitchFamily="34" charset="0"/>
            </a:endParaRPr>
          </a:p>
          <a:p>
            <a:pPr algn="ctr">
              <a:buNone/>
            </a:pPr>
            <a:r>
              <a:rPr lang="en-US" dirty="0" smtClean="0">
                <a:latin typeface="Calibri" panose="020F0502020204030204" pitchFamily="34" charset="0"/>
              </a:rPr>
              <a:t>Arkansas </a:t>
            </a:r>
            <a:r>
              <a:rPr lang="en-US" dirty="0">
                <a:latin typeface="Calibri" panose="020F0502020204030204" pitchFamily="34" charset="0"/>
              </a:rPr>
              <a:t>Environmental, Energy and Water Law Blog</a:t>
            </a:r>
          </a:p>
          <a:p>
            <a:pPr algn="ctr">
              <a:buNone/>
            </a:pPr>
            <a:r>
              <a:rPr lang="en-US" dirty="0">
                <a:solidFill>
                  <a:schemeClr val="tx2"/>
                </a:solidFill>
                <a:latin typeface="Calibri" panose="020F0502020204030204" pitchFamily="34" charset="0"/>
                <a:hlinkClick r:id="rId4"/>
              </a:rPr>
              <a:t>http://www.mitchellwilliamslaw.com/blog</a:t>
            </a:r>
            <a:endParaRPr lang="en-US" dirty="0">
              <a:solidFill>
                <a:schemeClr val="tx2"/>
              </a:solidFill>
              <a:latin typeface="Calibri" panose="020F0502020204030204" pitchFamily="34" charset="0"/>
            </a:endParaRPr>
          </a:p>
          <a:p>
            <a:pPr algn="ctr">
              <a:buNone/>
            </a:pPr>
            <a:endParaRPr lang="en-US" dirty="0">
              <a:solidFill>
                <a:schemeClr val="tx2"/>
              </a:solidFill>
              <a:latin typeface="Calibri" panose="020F0502020204030204" pitchFamily="34" charset="0"/>
            </a:endParaRPr>
          </a:p>
          <a:p>
            <a:pPr algn="ctr">
              <a:buNone/>
            </a:pPr>
            <a:endParaRPr lang="en-US" u="sng" dirty="0">
              <a:latin typeface="Calibri" panose="020F0502020204030204" pitchFamily="34" charset="0"/>
            </a:endParaRPr>
          </a:p>
          <a:p>
            <a:pPr algn="ctr">
              <a:buNone/>
            </a:pPr>
            <a:r>
              <a:rPr lang="en-US" dirty="0">
                <a:latin typeface="Calibri" panose="020F0502020204030204" pitchFamily="34" charset="0"/>
              </a:rPr>
              <a:t>Three posts five days a week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dirty="0"/>
          </a:p>
        </p:txBody>
      </p:sp>
    </p:spTree>
    <p:extLst>
      <p:ext uri="{BB962C8B-B14F-4D97-AF65-F5344CB8AC3E}">
        <p14:creationId xmlns:p14="http://schemas.microsoft.com/office/powerpoint/2010/main" val="4087845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Beneficial Reuse/Clean Soil:  February 20th Order Addressing Los Angeles County Department of Public Works Solid Waste Fee </a:t>
            </a:r>
            <a:r>
              <a:rPr lang="en-US" sz="2000" b="1" dirty="0" smtClean="0">
                <a:solidFill>
                  <a:schemeClr val="bg1"/>
                </a:solidFill>
              </a:rPr>
              <a:t>Determination (cont.)</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a:latin typeface="+mn-lt"/>
              </a:rPr>
              <a:t>The definition of Solid Waste in the Los Angeles County Code includes:</a:t>
            </a:r>
          </a:p>
          <a:p>
            <a:r>
              <a:rPr lang="en-US" sz="1600" dirty="0">
                <a:latin typeface="+mn-lt"/>
              </a:rPr>
              <a:t> </a:t>
            </a:r>
          </a:p>
          <a:p>
            <a:pPr marL="457200"/>
            <a:r>
              <a:rPr lang="en-US" sz="1600" dirty="0">
                <a:latin typeface="+mn-lt"/>
              </a:rPr>
              <a:t>. . . all putrescible and </a:t>
            </a:r>
            <a:r>
              <a:rPr lang="en-US" sz="1600" dirty="0" err="1">
                <a:latin typeface="+mn-lt"/>
              </a:rPr>
              <a:t>nonputrescible</a:t>
            </a:r>
            <a:r>
              <a:rPr lang="en-US" sz="1600" dirty="0">
                <a:latin typeface="+mn-lt"/>
              </a:rPr>
              <a:t> solid, semisolid and liquid wastes, such as trash, refuse, garbage, rubbish, paper, ashes, industrial waste, demolition and construction wastes, abandoned vehicles and parts thereof, discarded home and industrial appliances, manure, vegetable or animal solid and semisolid wastes, and other discarded solid, semisolid, and liquid wastes.</a:t>
            </a:r>
          </a:p>
          <a:p>
            <a:pPr lvl="0"/>
            <a:endParaRPr lang="en-US" sz="1600" dirty="0" smtClean="0">
              <a:latin typeface="+mn-lt"/>
            </a:endParaRPr>
          </a:p>
          <a:p>
            <a:pPr lvl="0"/>
            <a:r>
              <a:rPr lang="en-US" sz="1600" dirty="0" smtClean="0">
                <a:latin typeface="+mn-lt"/>
              </a:rPr>
              <a:t>If </a:t>
            </a:r>
            <a:r>
              <a:rPr lang="en-US" sz="1600" dirty="0">
                <a:latin typeface="+mn-lt"/>
              </a:rPr>
              <a:t>soil is used in a beneficial way, the February 20th decision notes that it is exempt</a:t>
            </a:r>
            <a:r>
              <a:rPr lang="en-US" sz="1600" dirty="0" smtClean="0">
                <a:latin typeface="+mn-lt"/>
              </a:rPr>
              <a:t>.</a:t>
            </a:r>
          </a:p>
          <a:p>
            <a:pPr lvl="0"/>
            <a:endParaRPr lang="en-US" sz="1600" dirty="0">
              <a:latin typeface="+mn-lt"/>
            </a:endParaRPr>
          </a:p>
          <a:p>
            <a:r>
              <a:rPr lang="en-US" sz="1600" dirty="0">
                <a:latin typeface="+mn-lt"/>
              </a:rPr>
              <a:t>T</a:t>
            </a:r>
            <a:r>
              <a:rPr lang="en-US" sz="1600" dirty="0" smtClean="0">
                <a:latin typeface="+mn-lt"/>
              </a:rPr>
              <a:t>he </a:t>
            </a:r>
            <a:r>
              <a:rPr lang="en-US" sz="1600" dirty="0">
                <a:latin typeface="+mn-lt"/>
              </a:rPr>
              <a:t>Hearing Officer stated:</a:t>
            </a:r>
          </a:p>
          <a:p>
            <a:r>
              <a:rPr lang="en-US" sz="1600" dirty="0">
                <a:latin typeface="+mn-lt"/>
              </a:rPr>
              <a:t> </a:t>
            </a:r>
          </a:p>
          <a:p>
            <a:pPr marL="457200"/>
            <a:r>
              <a:rPr lang="en-US" sz="1600" dirty="0">
                <a:latin typeface="+mn-lt"/>
              </a:rPr>
              <a:t>. . . there is no other conclusion than that the Fee is not for clean soil that is not disposed of as solid waste.</a:t>
            </a:r>
          </a:p>
          <a:p>
            <a:pPr lvl="0"/>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30</a:t>
            </a:fld>
            <a:endParaRPr lang="en-US" dirty="0"/>
          </a:p>
        </p:txBody>
      </p:sp>
    </p:spTree>
    <p:extLst>
      <p:ext uri="{BB962C8B-B14F-4D97-AF65-F5344CB8AC3E}">
        <p14:creationId xmlns:p14="http://schemas.microsoft.com/office/powerpoint/2010/main" val="2534129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Hazardous Waste Enforcement:  California and Target Agree to Revise Final Judgment/Permanent Injunction on Consent</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The California Attorney General and 24 local government attorneys entered into a settlement with Target Corporation (“Target”) addressing alleged violation of laws associated with the disposal of retail hazardous waste</a:t>
            </a:r>
            <a:r>
              <a:rPr lang="en-US" sz="1800" dirty="0" smtClean="0">
                <a:latin typeface="+mn-lt"/>
              </a:rPr>
              <a:t>.</a:t>
            </a:r>
          </a:p>
          <a:p>
            <a:endParaRPr lang="en-US" sz="1800" dirty="0">
              <a:latin typeface="+mn-lt"/>
            </a:endParaRPr>
          </a:p>
          <a:p>
            <a:r>
              <a:rPr lang="en-US" sz="1800" dirty="0">
                <a:latin typeface="+mn-lt"/>
              </a:rPr>
              <a:t>The alleged violations in the 2012 to 2016 time period are stated to have included improper disposal of hazardous waste into landfills.  The hazardous waste allegedly included items such as:</a:t>
            </a:r>
          </a:p>
          <a:p>
            <a:r>
              <a:rPr lang="en-US" sz="1800" dirty="0">
                <a:latin typeface="+mn-lt"/>
              </a:rPr>
              <a:t> </a:t>
            </a:r>
          </a:p>
          <a:p>
            <a:pPr marL="285750" lvl="0" indent="-285750">
              <a:buFont typeface="Arial" panose="020B0604020202020204" pitchFamily="34" charset="0"/>
              <a:buChar char="•"/>
            </a:pPr>
            <a:r>
              <a:rPr lang="en-US" sz="1800" dirty="0">
                <a:latin typeface="+mn-lt"/>
              </a:rPr>
              <a:t>Electronics</a:t>
            </a:r>
          </a:p>
          <a:p>
            <a:pPr marL="285750" lvl="0" indent="-285750">
              <a:buFont typeface="Arial" panose="020B0604020202020204" pitchFamily="34" charset="0"/>
              <a:buChar char="•"/>
            </a:pPr>
            <a:r>
              <a:rPr lang="en-US" sz="1800" dirty="0">
                <a:latin typeface="+mn-lt"/>
              </a:rPr>
              <a:t>Batteries</a:t>
            </a:r>
          </a:p>
          <a:p>
            <a:pPr marL="285750" lvl="0" indent="-285750">
              <a:buFont typeface="Arial" panose="020B0604020202020204" pitchFamily="34" charset="0"/>
              <a:buChar char="•"/>
            </a:pPr>
            <a:r>
              <a:rPr lang="en-US" sz="1800" dirty="0">
                <a:latin typeface="+mn-lt"/>
              </a:rPr>
              <a:t>Aerosol cans</a:t>
            </a:r>
          </a:p>
          <a:p>
            <a:pPr marL="285750" lvl="0" indent="-285750">
              <a:buFont typeface="Arial" panose="020B0604020202020204" pitchFamily="34" charset="0"/>
              <a:buChar char="•"/>
            </a:pPr>
            <a:r>
              <a:rPr lang="en-US" sz="1800" dirty="0">
                <a:latin typeface="+mn-lt"/>
              </a:rPr>
              <a:t>Compact fluorescent lightbulbs</a:t>
            </a:r>
          </a:p>
          <a:p>
            <a:pPr marL="285750" lvl="0" indent="-285750">
              <a:buFont typeface="Arial" panose="020B0604020202020204" pitchFamily="34" charset="0"/>
              <a:buChar char="•"/>
            </a:pPr>
            <a:r>
              <a:rPr lang="en-US" sz="1800" dirty="0">
                <a:latin typeface="+mn-lt"/>
              </a:rPr>
              <a:t>Metal waste (including syringes)</a:t>
            </a:r>
          </a:p>
          <a:p>
            <a:pPr marL="285750" lvl="0" indent="-285750">
              <a:buFont typeface="Arial" panose="020B0604020202020204" pitchFamily="34" charset="0"/>
              <a:buChar char="•"/>
            </a:pPr>
            <a:r>
              <a:rPr lang="en-US" sz="1800" dirty="0">
                <a:latin typeface="+mn-lt"/>
              </a:rPr>
              <a:t>Over-the-counter and prescribed pharmaceuticals</a:t>
            </a:r>
          </a:p>
          <a:p>
            <a:r>
              <a:rPr lang="en-US" sz="2000" dirty="0"/>
              <a:t> </a:t>
            </a:r>
          </a:p>
          <a:p>
            <a:pPr lvl="0"/>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31</a:t>
            </a:fld>
            <a:endParaRPr lang="en-US" dirty="0"/>
          </a:p>
        </p:txBody>
      </p:sp>
    </p:spTree>
    <p:extLst>
      <p:ext uri="{BB962C8B-B14F-4D97-AF65-F5344CB8AC3E}">
        <p14:creationId xmlns:p14="http://schemas.microsoft.com/office/powerpoint/2010/main" val="4089165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Hazardous Waste Enforcement:  California and Target Agree to Revise Final Judgment/Permanent Injunction on </a:t>
            </a:r>
            <a:r>
              <a:rPr lang="en-US" sz="2000" b="1" dirty="0" smtClean="0">
                <a:solidFill>
                  <a:schemeClr val="bg1"/>
                </a:solidFill>
                <a:latin typeface="+mn-lt"/>
              </a:rPr>
              <a:t>Consent (Cont.)</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mn-lt"/>
              </a:rPr>
              <a:t>Some </a:t>
            </a:r>
            <a:r>
              <a:rPr lang="en-US" sz="1800" dirty="0">
                <a:latin typeface="+mn-lt"/>
              </a:rPr>
              <a:t>of the alleged violations in 2012 and 2014 were stated to have been identified through the inspection of Target trash compactors.</a:t>
            </a:r>
          </a:p>
          <a:p>
            <a:r>
              <a:rPr lang="en-US" sz="1800" dirty="0">
                <a:latin typeface="+mn-lt"/>
              </a:rPr>
              <a:t> </a:t>
            </a:r>
          </a:p>
          <a:p>
            <a:r>
              <a:rPr lang="en-US" sz="1800" dirty="0">
                <a:latin typeface="+mn-lt"/>
              </a:rPr>
              <a:t>The current Judgment includes terms such as:</a:t>
            </a:r>
          </a:p>
          <a:p>
            <a:r>
              <a:rPr lang="en-US" sz="1800" dirty="0">
                <a:latin typeface="+mn-lt"/>
              </a:rPr>
              <a:t> </a:t>
            </a:r>
          </a:p>
          <a:p>
            <a:pPr marL="285750" lvl="0" indent="-285750">
              <a:buFont typeface="Arial" panose="020B0604020202020204" pitchFamily="34" charset="0"/>
              <a:buChar char="•"/>
            </a:pPr>
            <a:r>
              <a:rPr lang="en-US" sz="1800" dirty="0">
                <a:latin typeface="+mn-lt"/>
              </a:rPr>
              <a:t>$3.2 million (civil penalty)</a:t>
            </a:r>
          </a:p>
          <a:p>
            <a:pPr marL="285750" lvl="0" indent="-285750">
              <a:buFont typeface="Arial" panose="020B0604020202020204" pitchFamily="34" charset="0"/>
              <a:buChar char="•"/>
            </a:pPr>
            <a:r>
              <a:rPr lang="en-US" sz="1800" dirty="0">
                <a:latin typeface="+mn-lt"/>
              </a:rPr>
              <a:t>$300,000 for Supplemental Environmental Projects (including $50,000 to conduct education classes/programs for owners and operators of small businesses located in low income and minority areas in California)</a:t>
            </a:r>
          </a:p>
          <a:p>
            <a:pPr marL="285750" lvl="0" indent="-285750">
              <a:buFont typeface="Arial" panose="020B0604020202020204" pitchFamily="34" charset="0"/>
              <a:buChar char="•"/>
            </a:pPr>
            <a:r>
              <a:rPr lang="en-US" sz="1800" dirty="0">
                <a:latin typeface="+mn-lt"/>
              </a:rPr>
              <a:t>Expenditure of at least $3 million to conduct three annual inspections and audits of 12 facilities with reports to the Attorney General and local prosecutors</a:t>
            </a:r>
          </a:p>
          <a:p>
            <a:pPr marL="285750" lvl="0" indent="-285750">
              <a:buFont typeface="Arial" panose="020B0604020202020204" pitchFamily="34" charset="0"/>
              <a:buChar char="•"/>
            </a:pPr>
            <a:r>
              <a:rPr lang="en-US" sz="1800" dirty="0">
                <a:latin typeface="+mn-lt"/>
              </a:rPr>
              <a:t>Implementation of a customer trash receptacle inspection and management program</a:t>
            </a:r>
          </a:p>
          <a:p>
            <a:pPr marL="285750" lvl="0" indent="-285750">
              <a:buFont typeface="Arial" panose="020B0604020202020204" pitchFamily="34" charset="0"/>
              <a:buChar char="•"/>
            </a:pPr>
            <a:r>
              <a:rPr lang="en-US" sz="1800" dirty="0">
                <a:latin typeface="+mn-lt"/>
              </a:rPr>
              <a:t>$900,000 for attorneys’ fees and costs of investigation enforcement</a:t>
            </a:r>
          </a:p>
          <a:p>
            <a:endParaRPr lang="en-US" sz="2000" dirty="0"/>
          </a:p>
          <a:p>
            <a:pPr lvl="0"/>
            <a:r>
              <a:rPr lang="en-US" sz="2000" dirty="0" smtClean="0">
                <a:latin typeface="Calibri" panose="020F0502020204030204" pitchFamily="34" charset="0"/>
              </a:rPr>
              <a:t>Note:  New EPA </a:t>
            </a:r>
            <a:r>
              <a:rPr lang="en-US" sz="2000" dirty="0" err="1" smtClean="0">
                <a:latin typeface="Calibri" panose="020F0502020204030204" pitchFamily="34" charset="0"/>
              </a:rPr>
              <a:t>RCRA</a:t>
            </a:r>
            <a:r>
              <a:rPr lang="en-US" sz="2000" dirty="0" smtClean="0">
                <a:latin typeface="Calibri" panose="020F0502020204030204" pitchFamily="34" charset="0"/>
              </a:rPr>
              <a:t> pharmaceutical rules.</a:t>
            </a: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32</a:t>
            </a:fld>
            <a:endParaRPr lang="en-US" dirty="0"/>
          </a:p>
        </p:txBody>
      </p:sp>
    </p:spTree>
    <p:extLst>
      <p:ext uri="{BB962C8B-B14F-4D97-AF65-F5344CB8AC3E}">
        <p14:creationId xmlns:p14="http://schemas.microsoft.com/office/powerpoint/2010/main" val="589407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u="sng" dirty="0">
                <a:solidFill>
                  <a:schemeClr val="bg1"/>
                </a:solidFill>
                <a:latin typeface="Calibri" panose="020F0502020204030204" pitchFamily="34" charset="0"/>
              </a:rPr>
              <a:t>Hazardous Waste/Air Enforcement:  Mississippi Commission on Environmental Quality and Columbus, Mississippi Furniture Manufacturing Facility Enter into Agreed Order</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a:latin typeface="Calibri" panose="020F0502020204030204" pitchFamily="34" charset="0"/>
              </a:rPr>
              <a:t>The Mississippi Commission on Environmental Quality (“MCEQ”) and Johnston-Tombigbee Furniture Manufacturing Company </a:t>
            </a:r>
            <a:r>
              <a:rPr lang="en-US" dirty="0" smtClean="0">
                <a:latin typeface="Calibri" panose="020F0502020204030204" pitchFamily="34" charset="0"/>
              </a:rPr>
              <a:t>(Columbus, Mississippi) entered </a:t>
            </a:r>
            <a:r>
              <a:rPr lang="en-US" dirty="0">
                <a:latin typeface="Calibri" panose="020F0502020204030204" pitchFamily="34" charset="0"/>
              </a:rPr>
              <a:t>into a June 25</a:t>
            </a:r>
            <a:r>
              <a:rPr lang="en-US" baseline="30000" dirty="0">
                <a:latin typeface="Calibri" panose="020F0502020204030204" pitchFamily="34" charset="0"/>
              </a:rPr>
              <a:t>th</a:t>
            </a:r>
            <a:r>
              <a:rPr lang="en-US" dirty="0">
                <a:latin typeface="Calibri" panose="020F0502020204030204" pitchFamily="34" charset="0"/>
              </a:rPr>
              <a:t> Agreed Order (“AO”) addressing alleged violations of a Clean Air Act Title V Air Permit and Mississippi hazardous waste regulations.  See Order No. 6868 18.</a:t>
            </a:r>
          </a:p>
          <a:p>
            <a:r>
              <a:rPr lang="en-US" dirty="0">
                <a:latin typeface="Calibri" panose="020F0502020204030204" pitchFamily="34" charset="0"/>
              </a:rPr>
              <a:t> </a:t>
            </a:r>
          </a:p>
          <a:p>
            <a:endParaRPr lang="en-US" sz="1400" dirty="0" smtClean="0"/>
          </a:p>
          <a:p>
            <a:endParaRPr lang="en-US" sz="1400" dirty="0"/>
          </a:p>
          <a:p>
            <a:endParaRPr lang="en-US" sz="1400" dirty="0"/>
          </a:p>
          <a:p>
            <a:pPr lvl="0"/>
            <a:endParaRPr lang="en-US" sz="1400" dirty="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33</a:t>
            </a:fld>
            <a:endParaRPr lang="en-US" dirty="0"/>
          </a:p>
        </p:txBody>
      </p:sp>
    </p:spTree>
    <p:extLst>
      <p:ext uri="{BB962C8B-B14F-4D97-AF65-F5344CB8AC3E}">
        <p14:creationId xmlns:p14="http://schemas.microsoft.com/office/powerpoint/2010/main" val="1370907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38100"/>
            <a:ext cx="9144000" cy="6858000"/>
          </a:xfrm>
          <a:prstGeom prst="rect">
            <a:avLst/>
          </a:prstGeom>
        </p:spPr>
      </p:pic>
      <p:sp>
        <p:nvSpPr>
          <p:cNvPr id="5" name="Rectangle 10"/>
          <p:cNvSpPr txBox="1">
            <a:spLocks noChangeArrowheads="1"/>
          </p:cNvSpPr>
          <p:nvPr/>
        </p:nvSpPr>
        <p:spPr bwMode="auto">
          <a:xfrm>
            <a:off x="609600" y="0"/>
            <a:ext cx="7543800" cy="1447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u="sng" dirty="0">
                <a:solidFill>
                  <a:schemeClr val="bg1"/>
                </a:solidFill>
                <a:latin typeface="Calibri" panose="020F0502020204030204" pitchFamily="34" charset="0"/>
              </a:rPr>
              <a:t>Hazardous Waste/Air Enforcement:  Mississippi Commission on Environmental Quality and Columbus, Mississippi Furniture Manufacturing Facility Enter into Agreed </a:t>
            </a:r>
            <a:r>
              <a:rPr lang="en-US" sz="2000" b="1" u="sng" dirty="0" smtClean="0">
                <a:solidFill>
                  <a:schemeClr val="bg1"/>
                </a:solidFill>
                <a:latin typeface="Calibri" panose="020F0502020204030204" pitchFamily="34" charset="0"/>
              </a:rPr>
              <a:t>Order </a:t>
            </a:r>
          </a:p>
          <a:p>
            <a:pPr algn="ctr"/>
            <a:r>
              <a:rPr lang="en-US" sz="2000" b="1" u="sng" dirty="0">
                <a:solidFill>
                  <a:schemeClr val="bg1"/>
                </a:solidFill>
                <a:latin typeface="Calibri" panose="020F0502020204030204" pitchFamily="34" charset="0"/>
              </a:rPr>
              <a:t>(</a:t>
            </a:r>
            <a:r>
              <a:rPr lang="en-US" sz="2000" b="1" u="sng" dirty="0" smtClean="0">
                <a:solidFill>
                  <a:schemeClr val="bg1"/>
                </a:solidFill>
                <a:latin typeface="Calibri" panose="020F0502020204030204" pitchFamily="34" charset="0"/>
              </a:rPr>
              <a:t>cont.)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400" dirty="0" smtClean="0">
                <a:latin typeface="Calibri" panose="020F0502020204030204" pitchFamily="34" charset="0"/>
              </a:rPr>
              <a:t>Alleged </a:t>
            </a:r>
            <a:r>
              <a:rPr lang="en-US" sz="1400" dirty="0">
                <a:latin typeface="Calibri" panose="020F0502020204030204" pitchFamily="34" charset="0"/>
              </a:rPr>
              <a:t>violations of certain hazardous waste regulations are alleged to include:</a:t>
            </a:r>
          </a:p>
          <a:p>
            <a:r>
              <a:rPr lang="en-US" sz="1400" dirty="0">
                <a:latin typeface="Calibri" panose="020F0502020204030204" pitchFamily="34" charset="0"/>
              </a:rPr>
              <a:t> </a:t>
            </a:r>
          </a:p>
          <a:p>
            <a:pPr marL="342900" lvl="0" indent="-342900">
              <a:buFont typeface="Arial" panose="020B0604020202020204" pitchFamily="34" charset="0"/>
              <a:buChar char="•"/>
            </a:pPr>
            <a:r>
              <a:rPr lang="en-US" sz="1400" dirty="0">
                <a:latin typeface="Calibri" panose="020F0502020204030204" pitchFamily="34" charset="0"/>
              </a:rPr>
              <a:t>Failure to label a 5-gallon bucket used to collect spent acetone (a hazardous waste label on the container was stated to have been subsequently placed)</a:t>
            </a:r>
          </a:p>
          <a:p>
            <a:pPr marL="342900" lvl="0" indent="-342900">
              <a:buFont typeface="Arial" panose="020B0604020202020204" pitchFamily="34" charset="0"/>
              <a:buChar char="•"/>
            </a:pPr>
            <a:r>
              <a:rPr lang="en-US" sz="1400" dirty="0">
                <a:latin typeface="Calibri" panose="020F0502020204030204" pitchFamily="34" charset="0"/>
              </a:rPr>
              <a:t>Failure to label a 55-gallon drum used as a satellite accumulation container for the acetone waste (a hazardous waste label was stated to have been subsequently placed)</a:t>
            </a:r>
          </a:p>
          <a:p>
            <a:pPr marL="342900" lvl="0" indent="-342900">
              <a:buFont typeface="Arial" panose="020B0604020202020204" pitchFamily="34" charset="0"/>
              <a:buChar char="•"/>
            </a:pPr>
            <a:r>
              <a:rPr lang="en-US" sz="1400" dirty="0">
                <a:latin typeface="Calibri" panose="020F0502020204030204" pitchFamily="34" charset="0"/>
              </a:rPr>
              <a:t>Failure to label a 55-gallon drum equipped with fluorescent tube crusher (a hazardous waste label was stated to have been subsequently placed)</a:t>
            </a:r>
          </a:p>
          <a:p>
            <a:pPr marL="342900" lvl="0" indent="-342900">
              <a:buFont typeface="Arial" panose="020B0604020202020204" pitchFamily="34" charset="0"/>
              <a:buChar char="•"/>
            </a:pPr>
            <a:r>
              <a:rPr lang="en-US" sz="1400" dirty="0">
                <a:latin typeface="Calibri" panose="020F0502020204030204" pitchFamily="34" charset="0"/>
              </a:rPr>
              <a:t>Failure to keep 55-gallon drum sealed (a bolted locking ring was stated to have been subsequently placed on the drum</a:t>
            </a:r>
            <a:r>
              <a:rPr lang="en-US" sz="1400" dirty="0" smtClean="0">
                <a:latin typeface="Calibri" panose="020F0502020204030204" pitchFamily="34" charset="0"/>
              </a:rPr>
              <a:t>)</a:t>
            </a:r>
          </a:p>
          <a:p>
            <a:pPr marL="342900" lvl="0" indent="-342900">
              <a:buFont typeface="Arial" panose="020B0604020202020204" pitchFamily="34" charset="0"/>
              <a:buChar char="•"/>
            </a:pPr>
            <a:r>
              <a:rPr lang="en-US" sz="1400" dirty="0">
                <a:latin typeface="Calibri" panose="020F0502020204030204" pitchFamily="34" charset="0"/>
              </a:rPr>
              <a:t>Failure to keep two 55-gallon drums in the paint mixing room  (a bolted locking ring was stated to have been subsequently placed on the drum)</a:t>
            </a:r>
          </a:p>
          <a:p>
            <a:pPr marL="342900" lvl="0" indent="-342900">
              <a:buFont typeface="Arial" panose="020B0604020202020204" pitchFamily="34" charset="0"/>
              <a:buChar char="•"/>
            </a:pPr>
            <a:r>
              <a:rPr lang="en-US" sz="1400" dirty="0">
                <a:latin typeface="Calibri" panose="020F0502020204030204" pitchFamily="34" charset="0"/>
              </a:rPr>
              <a:t>Failure to keep fluorescent tube crusher sealed when not in use (the bulb crusher was stated to have been subsequently immediately sealed)</a:t>
            </a:r>
          </a:p>
          <a:p>
            <a:pPr marL="342900" lvl="0" indent="-342900">
              <a:buFont typeface="Arial" panose="020B0604020202020204" pitchFamily="34" charset="0"/>
              <a:buChar char="•"/>
            </a:pPr>
            <a:r>
              <a:rPr lang="en-US" sz="1400" dirty="0">
                <a:latin typeface="Calibri" panose="020F0502020204030204" pitchFamily="34" charset="0"/>
              </a:rPr>
              <a:t>Failure to indicate the date of accumulation on either container in the paint mixing room (only one 55-gallon drum for satellite accumulation is stated to now be in the paint mixing room)</a:t>
            </a:r>
          </a:p>
          <a:p>
            <a:pPr marL="342900" lvl="0" indent="-342900">
              <a:buFont typeface="Arial" panose="020B0604020202020204" pitchFamily="34" charset="0"/>
              <a:buChar char="•"/>
            </a:pPr>
            <a:r>
              <a:rPr lang="en-US" sz="1400" dirty="0">
                <a:latin typeface="Calibri" panose="020F0502020204030204" pitchFamily="34" charset="0"/>
              </a:rPr>
              <a:t>Failure to maintain aisle space in the 90-day accumulation area ( the drums are stated to have been rearranged in the 90-day accumulation area into single rows that are accessible</a:t>
            </a:r>
            <a:r>
              <a:rPr lang="en-US" sz="1400" dirty="0" smtClean="0">
                <a:latin typeface="Calibri" panose="020F0502020204030204" pitchFamily="34" charset="0"/>
              </a:rPr>
              <a:t>)</a:t>
            </a:r>
            <a:endParaRPr lang="en-US" sz="1600" dirty="0">
              <a:latin typeface="Calibri" panose="020F0502020204030204" pitchFamily="34" charset="0"/>
            </a:endParaRPr>
          </a:p>
          <a:p>
            <a:r>
              <a:rPr lang="en-US" sz="1400" dirty="0">
                <a:latin typeface="Calibri" panose="020F0502020204030204" pitchFamily="34" charset="0"/>
              </a:rPr>
              <a:t>The AO assessed a civil penalty of $14,290.</a:t>
            </a:r>
          </a:p>
          <a:p>
            <a:pPr marL="342900" lvl="0" indent="-342900">
              <a:buFont typeface="Arial" panose="020B0604020202020204" pitchFamily="34" charset="0"/>
              <a:buChar char="•"/>
            </a:pPr>
            <a:endParaRPr lang="en-US" sz="1600"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34</a:t>
            </a:fld>
            <a:endParaRPr lang="en-US" dirty="0"/>
          </a:p>
        </p:txBody>
      </p:sp>
    </p:spTree>
    <p:extLst>
      <p:ext uri="{BB962C8B-B14F-4D97-AF65-F5344CB8AC3E}">
        <p14:creationId xmlns:p14="http://schemas.microsoft.com/office/powerpoint/2010/main" val="2332099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152400"/>
            <a:ext cx="7543800" cy="1333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Hazardous Waste Enforcement:  U.S. Environmental Protection Agency and Detroit, Michigan Facility Complaint and Compliance Order</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485900"/>
            <a:ext cx="6858000" cy="4991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dirty="0" smtClean="0">
              <a:latin typeface="Calibri" panose="020F0502020204030204" pitchFamily="34" charset="0"/>
            </a:endParaRPr>
          </a:p>
          <a:p>
            <a:r>
              <a:rPr lang="en-US" sz="1200" dirty="0" smtClean="0">
                <a:latin typeface="Calibri" panose="020F0502020204030204" pitchFamily="34" charset="0"/>
              </a:rPr>
              <a:t>The </a:t>
            </a:r>
            <a:r>
              <a:rPr lang="en-US" sz="1200" dirty="0">
                <a:latin typeface="Calibri" panose="020F0502020204030204" pitchFamily="34" charset="0"/>
              </a:rPr>
              <a:t>United States Environmental Protection Agency (“EPA”) and DCI Aerotech Inc. (“DCI”) executed a Complaint and Compliance Order (“Order”) addressing alleged violations of the Resource Conservation and Recovery Act (“RCRA”) hazardous waste regulations.  See Docket No. RCRA-05-2019-0001.</a:t>
            </a:r>
          </a:p>
          <a:p>
            <a:r>
              <a:rPr lang="en-US" sz="1200" dirty="0">
                <a:latin typeface="Calibri" panose="020F0502020204030204" pitchFamily="34" charset="0"/>
              </a:rPr>
              <a:t> </a:t>
            </a:r>
          </a:p>
          <a:p>
            <a:r>
              <a:rPr lang="en-US" sz="1200" dirty="0">
                <a:latin typeface="Calibri" panose="020F0502020204030204" pitchFamily="34" charset="0"/>
              </a:rPr>
              <a:t>DCI is stated to operate a facility in Detroit, Michigan, some of which activities are subject to the RCRA regulations</a:t>
            </a:r>
            <a:r>
              <a:rPr lang="en-US" sz="1200" dirty="0" smtClean="0">
                <a:latin typeface="Calibri" panose="020F0502020204030204" pitchFamily="34" charset="0"/>
              </a:rPr>
              <a:t>.</a:t>
            </a:r>
          </a:p>
          <a:p>
            <a:endParaRPr lang="en-US" sz="1200" dirty="0">
              <a:latin typeface="Calibri" panose="020F0502020204030204" pitchFamily="34" charset="0"/>
            </a:endParaRPr>
          </a:p>
          <a:p>
            <a:r>
              <a:rPr lang="en-US" sz="1200" dirty="0">
                <a:latin typeface="Calibri" panose="020F0502020204030204" pitchFamily="34" charset="0"/>
              </a:rPr>
              <a:t>The Order alleges certain violations that were described as involving:</a:t>
            </a:r>
          </a:p>
          <a:p>
            <a:r>
              <a:rPr lang="en-US" sz="1200" dirty="0">
                <a:latin typeface="Calibri" panose="020F0502020204030204" pitchFamily="34" charset="0"/>
              </a:rPr>
              <a:t> </a:t>
            </a:r>
          </a:p>
          <a:p>
            <a:pPr marL="342900" lvl="0" indent="-342900">
              <a:buFont typeface="Arial" panose="020B0604020202020204" pitchFamily="34" charset="0"/>
              <a:buChar char="•"/>
            </a:pPr>
            <a:r>
              <a:rPr lang="en-US" sz="1200" dirty="0">
                <a:latin typeface="Calibri" panose="020F0502020204030204" pitchFamily="34" charset="0"/>
              </a:rPr>
              <a:t>Operating as Storage Facility without a RCRA Permit or Interim Status and included the failure to meet certain conditions</a:t>
            </a:r>
          </a:p>
          <a:p>
            <a:pPr marL="1257300" lvl="2" indent="-342900">
              <a:buFont typeface="Wingdings" panose="05000000000000000000" pitchFamily="2" charset="2"/>
              <a:buChar char="§"/>
            </a:pPr>
            <a:r>
              <a:rPr lang="en-US" sz="1200" dirty="0">
                <a:latin typeface="Calibri" panose="020F0502020204030204" pitchFamily="34" charset="0"/>
              </a:rPr>
              <a:t>Contingency Plan</a:t>
            </a:r>
          </a:p>
          <a:p>
            <a:pPr marL="1257300" lvl="2" indent="-342900">
              <a:buFont typeface="Wingdings" panose="05000000000000000000" pitchFamily="2" charset="2"/>
              <a:buChar char="§"/>
            </a:pPr>
            <a:r>
              <a:rPr lang="en-US" sz="1200" dirty="0">
                <a:latin typeface="Calibri" panose="020F0502020204030204" pitchFamily="34" charset="0"/>
              </a:rPr>
              <a:t>Personnel Training</a:t>
            </a:r>
          </a:p>
          <a:p>
            <a:pPr marL="342900" lvl="0" indent="-342900">
              <a:buFont typeface="Arial" panose="020B0604020202020204" pitchFamily="34" charset="0"/>
              <a:buChar char="•"/>
            </a:pPr>
            <a:r>
              <a:rPr lang="en-US" sz="1200" dirty="0">
                <a:latin typeface="Calibri" panose="020F0502020204030204" pitchFamily="34" charset="0"/>
              </a:rPr>
              <a:t>Biennial Reporting</a:t>
            </a:r>
          </a:p>
          <a:p>
            <a:pPr marL="342900" lvl="0" indent="-342900">
              <a:buFont typeface="Arial" panose="020B0604020202020204" pitchFamily="34" charset="0"/>
              <a:buChar char="•"/>
            </a:pPr>
            <a:r>
              <a:rPr lang="en-US" sz="1200" dirty="0">
                <a:latin typeface="Calibri" panose="020F0502020204030204" pitchFamily="34" charset="0"/>
              </a:rPr>
              <a:t>Notification of Change of Hazardous Waste </a:t>
            </a:r>
            <a:r>
              <a:rPr lang="en-US" sz="1200" dirty="0" smtClean="0">
                <a:latin typeface="Calibri" panose="020F0502020204030204" pitchFamily="34" charset="0"/>
              </a:rPr>
              <a:t>Activity</a:t>
            </a:r>
          </a:p>
          <a:p>
            <a:pPr lvl="0"/>
            <a:endParaRPr lang="en-US" sz="1200" dirty="0" smtClean="0">
              <a:latin typeface="Calibri" panose="020F0502020204030204" pitchFamily="34" charset="0"/>
            </a:endParaRPr>
          </a:p>
          <a:p>
            <a:r>
              <a:rPr lang="en-US" sz="1200" dirty="0">
                <a:latin typeface="Calibri" panose="020F0502020204030204" pitchFamily="34" charset="0"/>
              </a:rPr>
              <a:t>The Order assesses a civil penalty of $10,526.  Further, the Order requires the implementation of a Supplemental Environmental Project (“SEP”) which is described as being designed to:</a:t>
            </a:r>
          </a:p>
          <a:p>
            <a:r>
              <a:rPr lang="en-US" sz="1200" dirty="0">
                <a:latin typeface="Calibri" panose="020F0502020204030204" pitchFamily="34" charset="0"/>
              </a:rPr>
              <a:t> </a:t>
            </a:r>
          </a:p>
          <a:p>
            <a:pPr marL="457200"/>
            <a:r>
              <a:rPr lang="en-US" sz="1200" dirty="0">
                <a:latin typeface="Calibri" panose="020F0502020204030204" pitchFamily="34" charset="0"/>
              </a:rPr>
              <a:t>. . . reduce the amount of liquid cyanide bearing waste shipped off-site.  Respondent will treat the copper strip solution, recover the cooper, and discharge the treated wastewater removed resulting in the reduction of the amount to be disposed from approximately 10,000 pounds per year to approximately 188 pounds per year.</a:t>
            </a:r>
          </a:p>
          <a:p>
            <a:pPr marL="342900" lvl="0" indent="-342900">
              <a:buFont typeface="Arial" panose="020B0604020202020204" pitchFamily="34" charset="0"/>
              <a:buChar char="•"/>
            </a:pPr>
            <a:endParaRPr lang="en-US" sz="1400" dirty="0">
              <a:latin typeface="Calibri" panose="020F0502020204030204" pitchFamily="34" charset="0"/>
            </a:endParaRPr>
          </a:p>
          <a:p>
            <a:endParaRPr lang="en-US" sz="2000" dirty="0">
              <a:latin typeface="Calibri" panose="020F0502020204030204" pitchFamily="34" charset="0"/>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35</a:t>
            </a:fld>
            <a:endParaRPr lang="en-US" dirty="0"/>
          </a:p>
        </p:txBody>
      </p:sp>
    </p:spTree>
    <p:extLst>
      <p:ext uri="{BB962C8B-B14F-4D97-AF65-F5344CB8AC3E}">
        <p14:creationId xmlns:p14="http://schemas.microsoft.com/office/powerpoint/2010/main" val="991608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22860" y="0"/>
            <a:ext cx="9144000" cy="6858000"/>
          </a:xfrm>
          <a:prstGeom prst="rect">
            <a:avLst/>
          </a:prstGeom>
        </p:spPr>
      </p:pic>
      <p:sp>
        <p:nvSpPr>
          <p:cNvPr id="5" name="Rectangle 10"/>
          <p:cNvSpPr txBox="1">
            <a:spLocks noChangeArrowheads="1"/>
          </p:cNvSpPr>
          <p:nvPr/>
        </p:nvSpPr>
        <p:spPr bwMode="auto">
          <a:xfrm>
            <a:off x="617220" y="228600"/>
            <a:ext cx="7543800" cy="12573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Hazardous Waste Enforcement:  U.S. Environmental Protection Agency and Detroit, Michigan Facility Complaint and Compliance </a:t>
            </a:r>
            <a:r>
              <a:rPr lang="en-US" b="1" dirty="0" smtClean="0">
                <a:solidFill>
                  <a:schemeClr val="bg1"/>
                </a:solidFill>
                <a:latin typeface="Calibri" panose="020F0502020204030204" pitchFamily="34" charset="0"/>
              </a:rPr>
              <a:t>Order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485900"/>
            <a:ext cx="6858000" cy="4991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The Order assesses a civil penalty of $10,526.  Further, the Order requires the implementation of a </a:t>
            </a:r>
            <a:r>
              <a:rPr lang="en-US" sz="1800" u="sng" dirty="0">
                <a:latin typeface="+mn-lt"/>
              </a:rPr>
              <a:t>Supplemental Environmental Project </a:t>
            </a:r>
            <a:r>
              <a:rPr lang="en-US" sz="1800" dirty="0">
                <a:latin typeface="+mn-lt"/>
              </a:rPr>
              <a:t>(“SEP”) which is described as being designed to:</a:t>
            </a:r>
          </a:p>
          <a:p>
            <a:r>
              <a:rPr lang="en-US" sz="1800" dirty="0">
                <a:latin typeface="+mn-lt"/>
              </a:rPr>
              <a:t> </a:t>
            </a:r>
          </a:p>
          <a:p>
            <a:r>
              <a:rPr lang="en-US" sz="1800" dirty="0">
                <a:latin typeface="+mn-lt"/>
              </a:rPr>
              <a:t>. . . reduce the amount of liquid cyanide bearing waste shipped off-site.  Respondent will treat the copper strip solution, recover the cooper, and discharge the treated wastewater removed resulting in the reduction of the amount to be disposed from approximately 10,000 pounds per year to approximately 188 pounds per year.</a:t>
            </a:r>
          </a:p>
          <a:p>
            <a:r>
              <a:rPr lang="en-US" sz="1800" dirty="0">
                <a:latin typeface="Calibri" panose="020F0502020204030204" pitchFamily="34" charset="0"/>
              </a:rPr>
              <a:t> </a:t>
            </a:r>
          </a:p>
          <a:p>
            <a:endParaRPr lang="en-US" sz="2000" dirty="0">
              <a:latin typeface="Calibri" panose="020F0502020204030204" pitchFamily="34" charset="0"/>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36</a:t>
            </a:fld>
            <a:endParaRPr lang="en-US" dirty="0"/>
          </a:p>
        </p:txBody>
      </p:sp>
    </p:spTree>
    <p:extLst>
      <p:ext uri="{BB962C8B-B14F-4D97-AF65-F5344CB8AC3E}">
        <p14:creationId xmlns:p14="http://schemas.microsoft.com/office/powerpoint/2010/main" val="40373402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533400" y="152400"/>
            <a:ext cx="7543800" cy="12573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Release Reporting/CERCLA Enforcement:  U.S. Environmental Protection Agency and Waseca, Minnesota, Facility Enter into Consent Agreement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Calibri" panose="020F0502020204030204" pitchFamily="34" charset="0"/>
              </a:rPr>
              <a:t>EPA </a:t>
            </a:r>
            <a:r>
              <a:rPr lang="en-US" sz="1800" dirty="0">
                <a:latin typeface="Calibri" panose="020F0502020204030204" pitchFamily="34" charset="0"/>
              </a:rPr>
              <a:t>and Birds Eye Foods, </a:t>
            </a:r>
            <a:r>
              <a:rPr lang="en-US" sz="1800" dirty="0" smtClean="0">
                <a:latin typeface="Calibri" panose="020F0502020204030204" pitchFamily="34" charset="0"/>
              </a:rPr>
              <a:t>LLC, </a:t>
            </a:r>
            <a:r>
              <a:rPr lang="en-US" sz="1800" dirty="0">
                <a:latin typeface="Calibri" panose="020F0502020204030204" pitchFamily="34" charset="0"/>
              </a:rPr>
              <a:t>entered into a December 13</a:t>
            </a:r>
            <a:r>
              <a:rPr lang="en-US" sz="1800" baseline="30000" dirty="0">
                <a:latin typeface="Calibri" panose="020F0502020204030204" pitchFamily="34" charset="0"/>
              </a:rPr>
              <a:t>th</a:t>
            </a:r>
            <a:r>
              <a:rPr lang="en-US" sz="1800" dirty="0">
                <a:latin typeface="Calibri" panose="020F0502020204030204" pitchFamily="34" charset="0"/>
              </a:rPr>
              <a:t> Consent Agreement and Final </a:t>
            </a:r>
            <a:r>
              <a:rPr lang="en-US" sz="1800" dirty="0" smtClean="0">
                <a:latin typeface="Calibri" panose="020F0502020204030204" pitchFamily="34" charset="0"/>
              </a:rPr>
              <a:t>Order </a:t>
            </a:r>
            <a:r>
              <a:rPr lang="en-US" sz="1800" dirty="0">
                <a:latin typeface="Calibri" panose="020F0502020204030204" pitchFamily="34" charset="0"/>
              </a:rPr>
              <a:t>addressing alleged violations of the Comprehensive Environmental Response, Compensation and Liability </a:t>
            </a:r>
            <a:r>
              <a:rPr lang="en-US" sz="1800" dirty="0" smtClean="0">
                <a:latin typeface="Calibri" panose="020F0502020204030204" pitchFamily="34" charset="0"/>
              </a:rPr>
              <a:t>Act </a:t>
            </a:r>
            <a:r>
              <a:rPr lang="en-US" sz="1800" dirty="0">
                <a:latin typeface="Calibri" panose="020F0502020204030204" pitchFamily="34" charset="0"/>
              </a:rPr>
              <a:t>and Emergency Planning and Community Right-to-Know </a:t>
            </a:r>
            <a:r>
              <a:rPr lang="en-US" sz="1800" dirty="0" smtClean="0">
                <a:latin typeface="Calibri" panose="020F0502020204030204" pitchFamily="34" charset="0"/>
              </a:rPr>
              <a:t>Act.</a:t>
            </a:r>
            <a:endParaRPr lang="en-US" sz="1800" dirty="0">
              <a:latin typeface="Calibri" panose="020F0502020204030204" pitchFamily="34" charset="0"/>
            </a:endParaRPr>
          </a:p>
          <a:p>
            <a:r>
              <a:rPr lang="en-US" sz="1800" dirty="0">
                <a:latin typeface="Calibri" panose="020F0502020204030204" pitchFamily="34" charset="0"/>
              </a:rPr>
              <a:t> </a:t>
            </a:r>
          </a:p>
          <a:p>
            <a:r>
              <a:rPr lang="en-US" sz="1800" dirty="0">
                <a:latin typeface="Calibri" panose="020F0502020204030204" pitchFamily="34" charset="0"/>
              </a:rPr>
              <a:t>The CAFO provides that Birds Eye violated Section 103(a) of CERCLA and Section 304(a) of EPCRA.</a:t>
            </a:r>
          </a:p>
          <a:p>
            <a:r>
              <a:rPr lang="en-US" sz="1800" dirty="0">
                <a:latin typeface="Calibri" panose="020F0502020204030204" pitchFamily="34" charset="0"/>
              </a:rPr>
              <a:t> </a:t>
            </a:r>
          </a:p>
          <a:p>
            <a:r>
              <a:rPr lang="en-US" sz="1800" dirty="0">
                <a:latin typeface="Calibri" panose="020F0502020204030204" pitchFamily="34" charset="0"/>
              </a:rPr>
              <a:t>The alleged violations are stated to have been due, respectively, to a failure to immediately notify the National Response Center of a release which occurred at the facility between June 21 and July 19, 2013, and failing to immediately notify the Minnesota State Emergency Response Commission (“SERC”) of the same release by failing to provide a written follow-up emergency notice to the Minnesota SERC as soon as practicable after the June 21 – July 19, 2013, release occurrence.</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37</a:t>
            </a:fld>
            <a:endParaRPr lang="en-US" dirty="0"/>
          </a:p>
        </p:txBody>
      </p:sp>
    </p:spTree>
    <p:extLst>
      <p:ext uri="{BB962C8B-B14F-4D97-AF65-F5344CB8AC3E}">
        <p14:creationId xmlns:p14="http://schemas.microsoft.com/office/powerpoint/2010/main" val="2238165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533400" y="152400"/>
            <a:ext cx="7543800" cy="12573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Release Reporting/CERCLA Enforcement:  U.S. Environmental Protection Agency and Waseca, Minnesota, Facility Enter into Consent </a:t>
            </a:r>
            <a:r>
              <a:rPr lang="en-US" b="1" dirty="0" smtClean="0">
                <a:solidFill>
                  <a:schemeClr val="bg1"/>
                </a:solidFill>
                <a:latin typeface="Calibri" panose="020F0502020204030204" pitchFamily="34" charset="0"/>
              </a:rPr>
              <a:t>Agreement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Calibri" panose="020F0502020204030204" pitchFamily="34" charset="0"/>
              </a:rPr>
              <a:t>Section 103 of CERCLA requires any person in charge of a facility to immediately notify the National Response Center as soon as that person has knowledge of any release of hazardous substance from the facility in an amount equal to or greater than the reportable quantity of the hazardous substance.  In order for a release to be considered reportable under CERCLA, there are three criteria that must be met, which include the following.  The release must:</a:t>
            </a:r>
          </a:p>
          <a:p>
            <a:r>
              <a:rPr lang="en-US" sz="1800" dirty="0">
                <a:latin typeface="Calibri" panose="020F0502020204030204" pitchFamily="34" charset="0"/>
              </a:rPr>
              <a:t> </a:t>
            </a:r>
          </a:p>
          <a:p>
            <a:pPr marL="342900" lvl="0" indent="-342900">
              <a:buFont typeface="Arial" panose="020B0604020202020204" pitchFamily="34" charset="0"/>
              <a:buChar char="•"/>
            </a:pPr>
            <a:r>
              <a:rPr lang="en-US" sz="1800" dirty="0">
                <a:latin typeface="Calibri" panose="020F0502020204030204" pitchFamily="34" charset="0"/>
              </a:rPr>
              <a:t>Be into the environment</a:t>
            </a:r>
          </a:p>
          <a:p>
            <a:pPr marL="342900" lvl="0" indent="-342900">
              <a:buFont typeface="Arial" panose="020B0604020202020204" pitchFamily="34" charset="0"/>
              <a:buChar char="•"/>
            </a:pPr>
            <a:r>
              <a:rPr lang="en-US" sz="1800" dirty="0">
                <a:latin typeface="Calibri" panose="020F0502020204030204" pitchFamily="34" charset="0"/>
              </a:rPr>
              <a:t>Be equal to or exceed the reportable quantity for a particular substance</a:t>
            </a:r>
          </a:p>
          <a:p>
            <a:pPr marL="342900" lvl="0" indent="-342900">
              <a:buFont typeface="Arial" panose="020B0604020202020204" pitchFamily="34" charset="0"/>
              <a:buChar char="•"/>
            </a:pPr>
            <a:r>
              <a:rPr lang="en-US" sz="1800" dirty="0">
                <a:latin typeface="Calibri" panose="020F0502020204030204" pitchFamily="34" charset="0"/>
              </a:rPr>
              <a:t>Occur within a 24-hour period</a:t>
            </a:r>
          </a:p>
          <a:p>
            <a:r>
              <a:rPr lang="en-US" sz="1800" dirty="0">
                <a:latin typeface="Calibri" panose="020F0502020204030204" pitchFamily="34" charset="0"/>
              </a:rPr>
              <a:t> </a:t>
            </a:r>
          </a:p>
          <a:p>
            <a:r>
              <a:rPr lang="en-US" sz="1800" dirty="0">
                <a:latin typeface="Calibri" panose="020F0502020204030204" pitchFamily="34" charset="0"/>
              </a:rPr>
              <a:t>The terms “environment” and “facility” are very broadly defined by CERCLA.  </a:t>
            </a:r>
          </a:p>
          <a:p>
            <a:r>
              <a:rPr lang="en-US" sz="1800" dirty="0">
                <a:latin typeface="Calibri" panose="020F0502020204030204" pitchFamily="34" charset="0"/>
              </a:rPr>
              <a:t> </a:t>
            </a:r>
          </a:p>
          <a:p>
            <a:r>
              <a:rPr lang="en-US" sz="1800" dirty="0">
                <a:latin typeface="Calibri" panose="020F0502020204030204" pitchFamily="34" charset="0"/>
              </a:rPr>
              <a:t>The CAFO assesses a civil penalty of $75,000 for the CERCLA violation and $75,000 for the EPCRA violation.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38</a:t>
            </a:fld>
            <a:endParaRPr lang="en-US" dirty="0"/>
          </a:p>
        </p:txBody>
      </p:sp>
    </p:spTree>
    <p:extLst>
      <p:ext uri="{BB962C8B-B14F-4D97-AF65-F5344CB8AC3E}">
        <p14:creationId xmlns:p14="http://schemas.microsoft.com/office/powerpoint/2010/main" val="787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Calibri" panose="020F0502020204030204" pitchFamily="34" charset="0"/>
              </a:rPr>
              <a:t>Emergency Planning and Community Right-to-Know Act (EPCRA) Enforcement:  U.S. Environmental Protection Agency and Tampa, Florida Erecting Company Enter into Consent Agreement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5036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Calibri" panose="020F0502020204030204" pitchFamily="34" charset="0"/>
              </a:rPr>
              <a:t>The </a:t>
            </a:r>
            <a:r>
              <a:rPr lang="en-US" sz="1800" dirty="0">
                <a:latin typeface="Calibri" panose="020F0502020204030204" pitchFamily="34" charset="0"/>
              </a:rPr>
              <a:t>United States Environmental Protection Agency </a:t>
            </a:r>
            <a:r>
              <a:rPr lang="en-US" sz="1800" dirty="0" smtClean="0">
                <a:latin typeface="Calibri" panose="020F0502020204030204" pitchFamily="34" charset="0"/>
              </a:rPr>
              <a:t>and </a:t>
            </a:r>
            <a:r>
              <a:rPr lang="en-US" sz="1800" dirty="0">
                <a:latin typeface="Calibri" panose="020F0502020204030204" pitchFamily="34" charset="0"/>
              </a:rPr>
              <a:t>Tampa Steel Erecting </a:t>
            </a:r>
            <a:r>
              <a:rPr lang="en-US" sz="1800" dirty="0" smtClean="0">
                <a:latin typeface="Calibri" panose="020F0502020204030204" pitchFamily="34" charset="0"/>
              </a:rPr>
              <a:t>Company </a:t>
            </a:r>
            <a:r>
              <a:rPr lang="en-US" sz="1800" dirty="0">
                <a:latin typeface="Calibri" panose="020F0502020204030204" pitchFamily="34" charset="0"/>
              </a:rPr>
              <a:t>entered into an October 16</a:t>
            </a:r>
            <a:r>
              <a:rPr lang="en-US" sz="1800" baseline="30000" dirty="0">
                <a:latin typeface="Calibri" panose="020F0502020204030204" pitchFamily="34" charset="0"/>
              </a:rPr>
              <a:t>th</a:t>
            </a:r>
            <a:r>
              <a:rPr lang="en-US" sz="1800" dirty="0">
                <a:latin typeface="Calibri" panose="020F0502020204030204" pitchFamily="34" charset="0"/>
              </a:rPr>
              <a:t> Consent Agreement and Final Order </a:t>
            </a:r>
            <a:r>
              <a:rPr lang="en-US" sz="1800" dirty="0" smtClean="0">
                <a:latin typeface="Calibri" panose="020F0502020204030204" pitchFamily="34" charset="0"/>
              </a:rPr>
              <a:t>to </a:t>
            </a:r>
            <a:r>
              <a:rPr lang="en-US" sz="1800" dirty="0">
                <a:latin typeface="Calibri" panose="020F0502020204030204" pitchFamily="34" charset="0"/>
              </a:rPr>
              <a:t>address alleged violations of the Emergency Planning and Community </a:t>
            </a:r>
            <a:r>
              <a:rPr lang="en-US" sz="1800" dirty="0" smtClean="0">
                <a:latin typeface="Calibri" panose="020F0502020204030204" pitchFamily="34" charset="0"/>
              </a:rPr>
              <a:t>Right-to-Know </a:t>
            </a:r>
            <a:r>
              <a:rPr lang="en-US" sz="1800" dirty="0">
                <a:latin typeface="Calibri" panose="020F0502020204030204" pitchFamily="34" charset="0"/>
              </a:rPr>
              <a:t>Act.  See Docket Number:  EPCRA-04-2018-2026(b).</a:t>
            </a:r>
          </a:p>
          <a:p>
            <a:r>
              <a:rPr lang="en-US" sz="1800" dirty="0">
                <a:latin typeface="Calibri" panose="020F0502020204030204" pitchFamily="34" charset="0"/>
              </a:rPr>
              <a:t> </a:t>
            </a:r>
          </a:p>
          <a:p>
            <a:r>
              <a:rPr lang="en-US" sz="1800" dirty="0">
                <a:latin typeface="Calibri" panose="020F0502020204030204" pitchFamily="34" charset="0"/>
              </a:rPr>
              <a:t>Section 313 of EPCRA created the Toxic Release Inventory program which requires that all covered United States facilities meet certain reporting requirements through the submission of data to EPA and the relevant state annually.  </a:t>
            </a:r>
          </a:p>
          <a:p>
            <a:r>
              <a:rPr lang="en-US" sz="1800" dirty="0">
                <a:latin typeface="Calibri" panose="020F0502020204030204" pitchFamily="34" charset="0"/>
              </a:rPr>
              <a:t> </a:t>
            </a:r>
          </a:p>
          <a:p>
            <a:r>
              <a:rPr lang="en-US" sz="1800" dirty="0">
                <a:latin typeface="Calibri" panose="020F0502020204030204" pitchFamily="34" charset="0"/>
              </a:rPr>
              <a:t>The CAFO provides that Tampa Steel operates a </a:t>
            </a:r>
            <a:r>
              <a:rPr lang="en-US" sz="1800" dirty="0" smtClean="0">
                <a:latin typeface="Calibri" panose="020F0502020204030204" pitchFamily="34" charset="0"/>
              </a:rPr>
              <a:t>facility </a:t>
            </a:r>
            <a:r>
              <a:rPr lang="en-US" sz="1800" dirty="0">
                <a:latin typeface="Calibri" panose="020F0502020204030204" pitchFamily="34" charset="0"/>
              </a:rPr>
              <a:t>in Tampa Bay, Florida.  The </a:t>
            </a:r>
            <a:r>
              <a:rPr lang="en-US" sz="1800" dirty="0" smtClean="0">
                <a:latin typeface="Calibri" panose="020F0502020204030204" pitchFamily="34" charset="0"/>
              </a:rPr>
              <a:t>company Facility </a:t>
            </a:r>
            <a:r>
              <a:rPr lang="en-US" sz="1800" dirty="0">
                <a:latin typeface="Calibri" panose="020F0502020204030204" pitchFamily="34" charset="0"/>
              </a:rPr>
              <a:t>is stated to be classified under SIC Code 3441 and otherwise used propylene in excess of the 10,000 pound threshold quantity for the chemical established under Section 313(f) of EPCRA during the calendar years 2016, 2015, and 2014.  </a:t>
            </a:r>
            <a:r>
              <a:rPr lang="en-US" sz="1800" dirty="0" smtClean="0">
                <a:latin typeface="Calibri" panose="020F0502020204030204" pitchFamily="34" charset="0"/>
              </a:rPr>
              <a:t>Tampa </a:t>
            </a:r>
            <a:r>
              <a:rPr lang="en-US" sz="1800" dirty="0">
                <a:latin typeface="Calibri" panose="020F0502020204030204" pitchFamily="34" charset="0"/>
              </a:rPr>
              <a:t>Bay was required to submit Form Rs for propylene by July 1 of 2016, 2015, and 2014 (and allegedly failed to do so).</a:t>
            </a:r>
          </a:p>
          <a:p>
            <a:r>
              <a:rPr lang="en-US" sz="1800" dirty="0">
                <a:latin typeface="Calibri" panose="020F0502020204030204" pitchFamily="34" charset="0"/>
              </a:rPr>
              <a:t> </a:t>
            </a:r>
          </a:p>
          <a:p>
            <a:r>
              <a:rPr lang="en-US" sz="1800" dirty="0">
                <a:latin typeface="Calibri" panose="020F0502020204030204" pitchFamily="34" charset="0"/>
              </a:rPr>
              <a:t>Tampa Bay certified that as of the date of the execution of the CAFO it is in compliance with all relevant requirements of EPCRA at the referenced Facility.  </a:t>
            </a:r>
          </a:p>
          <a:p>
            <a:r>
              <a:rPr lang="en-US" sz="1800" dirty="0">
                <a:latin typeface="Calibri" panose="020F0502020204030204" pitchFamily="34" charset="0"/>
              </a:rPr>
              <a:t> </a:t>
            </a:r>
          </a:p>
          <a:p>
            <a:r>
              <a:rPr lang="en-US" sz="1800" dirty="0">
                <a:latin typeface="Calibri" panose="020F0502020204030204" pitchFamily="34" charset="0"/>
              </a:rPr>
              <a:t>The CAFO assesses a civil penalty of $47,729.  </a:t>
            </a:r>
          </a:p>
          <a:p>
            <a:r>
              <a:rPr lang="en-US" sz="1800" dirty="0">
                <a:latin typeface="Calibri" panose="020F0502020204030204" pitchFamily="34" charset="0"/>
              </a:rPr>
              <a:t> </a:t>
            </a:r>
          </a:p>
          <a:p>
            <a:r>
              <a:rPr lang="en-US" sz="1800" dirty="0">
                <a:latin typeface="Calibri" panose="020F0502020204030204" pitchFamily="34" charset="0"/>
              </a:rPr>
              <a:t>A copy of the CAFO can be found here</a:t>
            </a:r>
            <a:r>
              <a:rPr lang="en-US" sz="2000" dirty="0"/>
              <a:t>.</a:t>
            </a:r>
          </a:p>
          <a:p>
            <a:r>
              <a:rPr lang="en-US" sz="2000" dirty="0"/>
              <a:t> </a:t>
            </a:r>
          </a:p>
          <a:p>
            <a:r>
              <a:rPr lang="en-US" sz="2000" dirty="0"/>
              <a:t>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39</a:t>
            </a:fld>
            <a:endParaRPr lang="en-US" dirty="0"/>
          </a:p>
        </p:txBody>
      </p:sp>
    </p:spTree>
    <p:extLst>
      <p:ext uri="{BB962C8B-B14F-4D97-AF65-F5344CB8AC3E}">
        <p14:creationId xmlns:p14="http://schemas.microsoft.com/office/powerpoint/2010/main" val="607125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endParaRPr kumimoji="0" lang="en-US" b="1" i="0" u="none" strike="noStrike" kern="0" cap="none" spc="0" normalizeH="0" baseline="0" noProof="0" dirty="0" smtClean="0">
              <a:ln>
                <a:noFill/>
              </a:ln>
              <a:solidFill>
                <a:schemeClr val="bg1"/>
              </a:solidFill>
              <a:effectLst/>
              <a:uLnTx/>
              <a:uFillTx/>
              <a:latin typeface="+mn-lt"/>
              <a:ea typeface="+mj-ea"/>
              <a:cs typeface="+mj-cs"/>
            </a:endParaRPr>
          </a:p>
          <a:p>
            <a:pPr lvl="0" algn="ctr" eaLnBrk="1" hangingPunct="1">
              <a:defRPr/>
            </a:pPr>
            <a:endParaRPr lang="en-US" b="1" kern="0" noProof="0" dirty="0" smtClean="0">
              <a:solidFill>
                <a:schemeClr val="bg1"/>
              </a:solidFill>
              <a:latin typeface="+mn-lt"/>
              <a:ea typeface="+mj-ea"/>
              <a:cs typeface="+mj-cs"/>
            </a:endParaRPr>
          </a:p>
          <a:p>
            <a:pPr lvl="0" algn="ctr" eaLnBrk="1" hangingPunct="1">
              <a:defRPr/>
            </a:pPr>
            <a:r>
              <a:rPr kumimoji="0" lang="en-US" sz="4000" b="1" i="0" u="none" strike="noStrike" kern="0" cap="none" spc="0" normalizeH="0" baseline="0" dirty="0" smtClean="0">
                <a:ln>
                  <a:noFill/>
                </a:ln>
                <a:solidFill>
                  <a:schemeClr val="bg1"/>
                </a:solidFill>
                <a:effectLst/>
                <a:uLnTx/>
                <a:uFillTx/>
                <a:latin typeface="+mn-lt"/>
                <a:ea typeface="+mj-ea"/>
                <a:cs typeface="+mj-cs"/>
              </a:rPr>
              <a:t>Proposed/Final</a:t>
            </a:r>
            <a:r>
              <a:rPr kumimoji="0" lang="en-US" sz="4000" b="1" i="0" u="none" strike="noStrike" kern="0" cap="none" spc="0" normalizeH="0" dirty="0" smtClean="0">
                <a:ln>
                  <a:noFill/>
                </a:ln>
                <a:solidFill>
                  <a:schemeClr val="bg1"/>
                </a:solidFill>
                <a:effectLst/>
                <a:uLnTx/>
                <a:uFillTx/>
                <a:latin typeface="+mn-lt"/>
                <a:ea typeface="+mj-ea"/>
                <a:cs typeface="+mj-cs"/>
              </a:rPr>
              <a:t> Rules</a:t>
            </a:r>
            <a:endParaRPr kumimoji="0" lang="en-US" sz="4000"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dirty="0"/>
          </a:p>
        </p:txBody>
      </p:sp>
    </p:spTree>
    <p:extLst>
      <p:ext uri="{BB962C8B-B14F-4D97-AF65-F5344CB8AC3E}">
        <p14:creationId xmlns:p14="http://schemas.microsoft.com/office/powerpoint/2010/main" val="2254132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u="sng" dirty="0" smtClean="0">
                <a:solidFill>
                  <a:schemeClr val="bg1"/>
                </a:solidFill>
                <a:latin typeface="Calibri" panose="020F0502020204030204" pitchFamily="34" charset="0"/>
              </a:rPr>
              <a:t>Used Oil/Hazardous Waste Enforcement:  EPA and South Lyon, Michigan Metal Heat Treating Facility Enter into Consent Agreement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EPA </a:t>
            </a:r>
            <a:r>
              <a:rPr lang="en-US" sz="2000" dirty="0">
                <a:latin typeface="Calibri" panose="020F0502020204030204" pitchFamily="34" charset="0"/>
              </a:rPr>
              <a:t>and Sun Steel Treating </a:t>
            </a:r>
            <a:r>
              <a:rPr lang="en-US" sz="2000" dirty="0" smtClean="0">
                <a:latin typeface="Calibri" panose="020F0502020204030204" pitchFamily="34" charset="0"/>
              </a:rPr>
              <a:t>entered </a:t>
            </a:r>
            <a:r>
              <a:rPr lang="en-US" sz="2000" dirty="0">
                <a:latin typeface="Calibri" panose="020F0502020204030204" pitchFamily="34" charset="0"/>
              </a:rPr>
              <a:t>into a June 21</a:t>
            </a:r>
            <a:r>
              <a:rPr lang="en-US" sz="2000" baseline="30000" dirty="0">
                <a:latin typeface="Calibri" panose="020F0502020204030204" pitchFamily="34" charset="0"/>
              </a:rPr>
              <a:t>st</a:t>
            </a:r>
            <a:r>
              <a:rPr lang="en-US" sz="2000" dirty="0">
                <a:latin typeface="Calibri" panose="020F0502020204030204" pitchFamily="34" charset="0"/>
              </a:rPr>
              <a:t> Consent Agreement and Final Order </a:t>
            </a:r>
            <a:r>
              <a:rPr lang="en-US" sz="2000" dirty="0" smtClean="0">
                <a:latin typeface="Calibri" panose="020F0502020204030204" pitchFamily="34" charset="0"/>
              </a:rPr>
              <a:t>addressing </a:t>
            </a:r>
            <a:r>
              <a:rPr lang="en-US" sz="2000" dirty="0">
                <a:latin typeface="Calibri" panose="020F0502020204030204" pitchFamily="34" charset="0"/>
              </a:rPr>
              <a:t>alleged violations of Resource Conservation and Recovery Act (“RCRA”) regulations.  See Docket No. RCRA-05-2018-0014.</a:t>
            </a:r>
          </a:p>
          <a:p>
            <a:r>
              <a:rPr lang="en-US" sz="2000" dirty="0">
                <a:latin typeface="Calibri" panose="020F0502020204030204" pitchFamily="34" charset="0"/>
              </a:rPr>
              <a:t> </a:t>
            </a:r>
          </a:p>
          <a:p>
            <a:r>
              <a:rPr lang="en-US" sz="2000" dirty="0">
                <a:latin typeface="Calibri" panose="020F0502020204030204" pitchFamily="34" charset="0"/>
              </a:rPr>
              <a:t>The CAFO provides that Sun is the owner of a metal heat treating facility </a:t>
            </a:r>
            <a:r>
              <a:rPr lang="en-US" sz="2000" dirty="0" smtClean="0">
                <a:latin typeface="Calibri" panose="020F0502020204030204" pitchFamily="34" charset="0"/>
              </a:rPr>
              <a:t>in </a:t>
            </a:r>
            <a:r>
              <a:rPr lang="en-US" sz="2000" dirty="0">
                <a:latin typeface="Calibri" panose="020F0502020204030204" pitchFamily="34" charset="0"/>
              </a:rPr>
              <a:t>South Lyon, Michigan.  </a:t>
            </a:r>
          </a:p>
          <a:p>
            <a:pPr lvl="0"/>
            <a:endParaRPr lang="en-US" sz="2000" dirty="0" smtClean="0">
              <a:latin typeface="Calibri" panose="020F0502020204030204" pitchFamily="34" charset="0"/>
            </a:endParaRPr>
          </a:p>
          <a:p>
            <a:r>
              <a:rPr lang="en-US" sz="2000" dirty="0">
                <a:latin typeface="Calibri" panose="020F0502020204030204" pitchFamily="34" charset="0"/>
              </a:rPr>
              <a:t>The CAO alleges certain violations which include:</a:t>
            </a:r>
          </a:p>
          <a:p>
            <a:r>
              <a:rPr lang="en-US" sz="2000" dirty="0">
                <a:latin typeface="Calibri" panose="020F0502020204030204" pitchFamily="34" charset="0"/>
              </a:rPr>
              <a:t> </a:t>
            </a:r>
          </a:p>
          <a:p>
            <a:pPr marL="342900" lvl="0" indent="-342900">
              <a:buFont typeface="Arial" panose="020B0604020202020204" pitchFamily="34" charset="0"/>
              <a:buChar char="•"/>
            </a:pPr>
            <a:r>
              <a:rPr lang="en-US" sz="2000" dirty="0">
                <a:latin typeface="Calibri" panose="020F0502020204030204" pitchFamily="34" charset="0"/>
              </a:rPr>
              <a:t>Storage of Hazardous Waste without a License or Interim Status (referencing a failure to place pieces of hazardous waste castable in a container, tank, or on a drip pad, therefore failing to meet a license exemption requirement)</a:t>
            </a:r>
          </a:p>
          <a:p>
            <a:pPr marL="342900" lvl="0" indent="-342900">
              <a:buFont typeface="Arial" panose="020B0604020202020204" pitchFamily="34" charset="0"/>
              <a:buChar char="•"/>
            </a:pPr>
            <a:r>
              <a:rPr lang="en-US" sz="2000" dirty="0">
                <a:latin typeface="Calibri" panose="020F0502020204030204" pitchFamily="34" charset="0"/>
              </a:rPr>
              <a:t>Failure to Keep Hazardous Waste Containers Closed (referencing a roll-off box equipped with a tarp cover but the cover was not secured when waste was not being added or removed)</a:t>
            </a: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40</a:t>
            </a:fld>
            <a:endParaRPr lang="en-US" dirty="0"/>
          </a:p>
        </p:txBody>
      </p:sp>
    </p:spTree>
    <p:extLst>
      <p:ext uri="{BB962C8B-B14F-4D97-AF65-F5344CB8AC3E}">
        <p14:creationId xmlns:p14="http://schemas.microsoft.com/office/powerpoint/2010/main" val="24009110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u="sng" dirty="0">
                <a:solidFill>
                  <a:schemeClr val="bg1"/>
                </a:solidFill>
                <a:latin typeface="Calibri" panose="020F0502020204030204" pitchFamily="34" charset="0"/>
              </a:rPr>
              <a:t>Used Oil/Hazardous Waste Enforcement:  EPA and South Lyon, Michigan Metal Heat Treating Facility Enter into Consent </a:t>
            </a:r>
            <a:r>
              <a:rPr lang="en-US" sz="2000" b="1" u="sng" dirty="0" smtClean="0">
                <a:solidFill>
                  <a:schemeClr val="bg1"/>
                </a:solidFill>
                <a:latin typeface="Calibri" panose="020F0502020204030204" pitchFamily="34" charset="0"/>
              </a:rPr>
              <a:t>Agreement (cont.)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z="1800" dirty="0" smtClean="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rPr>
              <a:t>Failure to Close and Label Satellite Containers (referencing a fiber pack drum labeled as “Hazardous Waste” but lacked the hazardous waste number or chemical name of the waste)</a:t>
            </a:r>
          </a:p>
          <a:p>
            <a:pPr marL="342900" lvl="0" indent="-342900">
              <a:buFont typeface="Arial" panose="020B0604020202020204" pitchFamily="34" charset="0"/>
              <a:buChar char="•"/>
            </a:pPr>
            <a:r>
              <a:rPr lang="en-US" sz="2000" dirty="0">
                <a:latin typeface="Calibri" panose="020F0502020204030204" pitchFamily="34" charset="0"/>
              </a:rPr>
              <a:t>Failure to Provide Annual Personnel Training (referencing a failure by Sun’s representatives to demonstrate that annual training had occurred in 2014, 2015, and absence of attendance records for such dates)</a:t>
            </a:r>
          </a:p>
          <a:p>
            <a:pPr marL="342900" lvl="0" indent="-342900">
              <a:buFont typeface="Arial" panose="020B0604020202020204" pitchFamily="34" charset="0"/>
              <a:buChar char="•"/>
            </a:pPr>
            <a:r>
              <a:rPr lang="en-US" sz="2000" dirty="0">
                <a:latin typeface="Calibri" panose="020F0502020204030204" pitchFamily="34" charset="0"/>
              </a:rPr>
              <a:t>Failure to Minimize Releases (referencing hazardous waste liquid being observed splashing outside of a roll-off box during the addition of waste to the container)</a:t>
            </a:r>
          </a:p>
          <a:p>
            <a:pPr marL="342900" lvl="0" indent="-342900">
              <a:buFont typeface="Arial" panose="020B0604020202020204" pitchFamily="34" charset="0"/>
              <a:buChar char="•"/>
            </a:pPr>
            <a:r>
              <a:rPr lang="en-US" sz="2000" dirty="0">
                <a:latin typeface="Calibri" panose="020F0502020204030204" pitchFamily="34" charset="0"/>
              </a:rPr>
              <a:t>Failure to Label Containers of Used Oil (referencing a failure to label certain containers as “Used Oil</a:t>
            </a:r>
            <a:r>
              <a:rPr lang="en-US" sz="2000" dirty="0" smtClean="0">
                <a:latin typeface="Calibri" panose="020F0502020204030204" pitchFamily="34" charset="0"/>
              </a:rPr>
              <a:t>”</a:t>
            </a:r>
          </a:p>
          <a:p>
            <a:pPr marL="342900" lvl="0" indent="-342900">
              <a:buFont typeface="Arial" panose="020B0604020202020204" pitchFamily="34" charset="0"/>
              <a:buChar char="•"/>
            </a:pPr>
            <a:endParaRPr lang="en-US" sz="2000" dirty="0" smtClean="0">
              <a:latin typeface="Calibri" panose="020F0502020204030204" pitchFamily="34" charset="0"/>
            </a:endParaRPr>
          </a:p>
          <a:p>
            <a:r>
              <a:rPr lang="en-US" sz="2000" dirty="0">
                <a:latin typeface="Calibri" panose="020F0502020204030204" pitchFamily="34" charset="0"/>
              </a:rPr>
              <a:t>A civil penalty of $44,600 is assessed.</a:t>
            </a: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41</a:t>
            </a:fld>
            <a:endParaRPr lang="en-US" dirty="0"/>
          </a:p>
        </p:txBody>
      </p:sp>
    </p:spTree>
    <p:extLst>
      <p:ext uri="{BB962C8B-B14F-4D97-AF65-F5344CB8AC3E}">
        <p14:creationId xmlns:p14="http://schemas.microsoft.com/office/powerpoint/2010/main" val="3964641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OSHA Enforcement:  U.S. Department of Labor Cites Alabama Tank Cleaning Company for Alleged Violations</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7620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Calibri" panose="020F0502020204030204" pitchFamily="34" charset="0"/>
              </a:rPr>
              <a:t>The United States Occupational Safety and Health </a:t>
            </a:r>
            <a:r>
              <a:rPr lang="en-US" sz="1800" dirty="0" smtClean="0">
                <a:latin typeface="Calibri" panose="020F0502020204030204" pitchFamily="34" charset="0"/>
              </a:rPr>
              <a:t> cited American </a:t>
            </a:r>
            <a:r>
              <a:rPr lang="en-US" sz="1800" dirty="0">
                <a:latin typeface="Calibri" panose="020F0502020204030204" pitchFamily="34" charset="0"/>
              </a:rPr>
              <a:t>Remediation and Environmental Inc. </a:t>
            </a:r>
            <a:r>
              <a:rPr lang="en-US" sz="1800" dirty="0" smtClean="0">
                <a:latin typeface="Calibri" panose="020F0502020204030204" pitchFamily="34" charset="0"/>
              </a:rPr>
              <a:t>for </a:t>
            </a:r>
            <a:r>
              <a:rPr lang="en-US" sz="1800" dirty="0">
                <a:latin typeface="Calibri" panose="020F0502020204030204" pitchFamily="34" charset="0"/>
              </a:rPr>
              <a:t>alleged violations related to confined space, fire and explosion hazards.</a:t>
            </a:r>
          </a:p>
          <a:p>
            <a:r>
              <a:rPr lang="en-US" sz="1800" dirty="0">
                <a:latin typeface="Calibri" panose="020F0502020204030204" pitchFamily="34" charset="0"/>
              </a:rPr>
              <a:t> </a:t>
            </a:r>
          </a:p>
          <a:p>
            <a:r>
              <a:rPr lang="en-US" sz="1800" dirty="0">
                <a:latin typeface="Calibri" panose="020F0502020204030204" pitchFamily="34" charset="0"/>
              </a:rPr>
              <a:t>OSHA </a:t>
            </a:r>
            <a:r>
              <a:rPr lang="en-US" sz="1800" dirty="0" smtClean="0">
                <a:latin typeface="Calibri" panose="020F0502020204030204" pitchFamily="34" charset="0"/>
              </a:rPr>
              <a:t>proposed </a:t>
            </a:r>
            <a:r>
              <a:rPr lang="en-US" sz="1800" dirty="0">
                <a:latin typeface="Calibri" panose="020F0502020204030204" pitchFamily="34" charset="0"/>
              </a:rPr>
              <a:t>$171,281 in penalties for the Chunchula, Alabama, tank cleaning company</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a:latin typeface="Calibri" panose="020F0502020204030204" pitchFamily="34" charset="0"/>
              </a:rPr>
              <a:t>OSHA inspectors are alleged to have determined that AREI allowed employees to enter a tank without testing for atmospheric hazards.  The company was cited for:</a:t>
            </a:r>
          </a:p>
          <a:p>
            <a:r>
              <a:rPr lang="en-US" sz="1800" dirty="0">
                <a:latin typeface="Calibri" panose="020F0502020204030204" pitchFamily="34" charset="0"/>
              </a:rPr>
              <a:t> </a:t>
            </a:r>
          </a:p>
          <a:p>
            <a:pPr marL="342900" lvl="0" indent="-342900">
              <a:buFont typeface="Arial" panose="020B0604020202020204" pitchFamily="34" charset="0"/>
              <a:buChar char="•"/>
            </a:pPr>
            <a:r>
              <a:rPr lang="en-US" sz="1800" dirty="0">
                <a:latin typeface="Calibri" panose="020F0502020204030204" pitchFamily="34" charset="0"/>
              </a:rPr>
              <a:t>Allowing employees to use a non-explosion proof vacuum in a tank that transported a highly hazardous chemical;</a:t>
            </a:r>
          </a:p>
          <a:p>
            <a:pPr marL="342900" lvl="0" indent="-342900">
              <a:buFont typeface="Arial" panose="020B0604020202020204" pitchFamily="34" charset="0"/>
              <a:buChar char="•"/>
            </a:pPr>
            <a:r>
              <a:rPr lang="en-US" sz="1800" dirty="0">
                <a:latin typeface="Calibri" panose="020F0502020204030204" pitchFamily="34" charset="0"/>
              </a:rPr>
              <a:t>Failing to provide appropriate personal protective clothing;</a:t>
            </a:r>
          </a:p>
          <a:p>
            <a:pPr marL="342900" lvl="0" indent="-342900">
              <a:buFont typeface="Arial" panose="020B0604020202020204" pitchFamily="34" charset="0"/>
              <a:buChar char="•"/>
            </a:pPr>
            <a:r>
              <a:rPr lang="en-US" sz="1800" dirty="0">
                <a:latin typeface="Calibri" panose="020F0502020204030204" pitchFamily="34" charset="0"/>
              </a:rPr>
              <a:t>Authorizing employees to enter a permit-required confined space without a retrieval system;</a:t>
            </a:r>
          </a:p>
          <a:p>
            <a:pPr marL="342900" lvl="0" indent="-342900">
              <a:buFont typeface="Arial" panose="020B0604020202020204" pitchFamily="34" charset="0"/>
              <a:buChar char="•"/>
            </a:pPr>
            <a:r>
              <a:rPr lang="en-US" sz="1800" dirty="0">
                <a:latin typeface="Calibri" panose="020F0502020204030204" pitchFamily="34" charset="0"/>
              </a:rPr>
              <a:t>Failing to ensure confined space testing and monitoring equipment was property maintained</a:t>
            </a:r>
          </a:p>
          <a:p>
            <a:r>
              <a:rPr lang="en-US" sz="2000" dirty="0"/>
              <a:t> </a:t>
            </a:r>
          </a:p>
          <a:p>
            <a:endParaRPr lang="en-US" sz="2000" dirty="0">
              <a:latin typeface="Calibri" panose="020F0502020204030204" pitchFamily="34" charset="0"/>
            </a:endParaRPr>
          </a:p>
          <a:p>
            <a:r>
              <a:rPr lang="en-US" sz="2000" dirty="0">
                <a:latin typeface="Calibri" panose="020F0502020204030204" pitchFamily="34" charset="0"/>
              </a:rPr>
              <a:t> </a:t>
            </a: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42</a:t>
            </a:fld>
            <a:endParaRPr lang="en-US" dirty="0"/>
          </a:p>
        </p:txBody>
      </p:sp>
    </p:spTree>
    <p:extLst>
      <p:ext uri="{BB962C8B-B14F-4D97-AF65-F5344CB8AC3E}">
        <p14:creationId xmlns:p14="http://schemas.microsoft.com/office/powerpoint/2010/main" val="22326159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4000" dirty="0" smtClean="0">
                <a:solidFill>
                  <a:schemeClr val="bg1"/>
                </a:solidFill>
                <a:latin typeface="+mj-lt"/>
              </a:rPr>
              <a:t>Criminal Enforcement</a:t>
            </a:r>
            <a:endParaRPr lang="en-US" sz="4000" dirty="0">
              <a:solidFill>
                <a:schemeClr val="bg1"/>
              </a:solidFill>
              <a:latin typeface="+mj-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2000" dirty="0">
                <a:latin typeface="Calibri" panose="020F0502020204030204" pitchFamily="34" charset="0"/>
              </a:rPr>
              <a:t> </a:t>
            </a:r>
          </a:p>
          <a:p>
            <a:pPr lvl="0" algn="ctr"/>
            <a:endParaRPr lang="en-US" sz="1800" dirty="0" smtClean="0">
              <a:latin typeface="Calibri" panose="020F0502020204030204" pitchFamily="34" charset="0"/>
            </a:endParaRPr>
          </a:p>
          <a:p>
            <a:pPr lvl="0" algn="ctr"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R="0" lvl="0" algn="ctr" defTabSz="914400" rtl="0" eaLnBrk="1" fontAlgn="base" latinLnBrk="0" hangingPunct="1">
              <a:lnSpc>
                <a:spcPct val="100000"/>
              </a:lnSpc>
              <a:spcBef>
                <a:spcPct val="20000"/>
              </a:spcBef>
              <a:spcAft>
                <a:spcPct val="0"/>
              </a:spcAft>
              <a:buClrTx/>
              <a:buSzTx/>
              <a:tabLst/>
              <a:defRPr/>
            </a:pPr>
            <a:r>
              <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rPr>
              <a:t>Federal/State</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43</a:t>
            </a:fld>
            <a:endParaRPr lang="en-US" dirty="0"/>
          </a:p>
        </p:txBody>
      </p:sp>
    </p:spTree>
    <p:extLst>
      <p:ext uri="{BB962C8B-B14F-4D97-AF65-F5344CB8AC3E}">
        <p14:creationId xmlns:p14="http://schemas.microsoft.com/office/powerpoint/2010/main" val="39757304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Criminal Enforcement:  Louisiana Department of Environmental Quality References Guilty Plea of Orleans Parish Individual for Alleged Illegal Disposal of Waste Tires</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mn-lt"/>
              </a:rPr>
              <a:t>The Louisiana Department of Environmental Quality (“</a:t>
            </a:r>
            <a:r>
              <a:rPr lang="en-US" sz="1800" dirty="0" err="1" smtClean="0">
                <a:latin typeface="+mn-lt"/>
              </a:rPr>
              <a:t>LDEQ</a:t>
            </a:r>
            <a:r>
              <a:rPr lang="en-US" sz="1800" dirty="0" smtClean="0">
                <a:latin typeface="+mn-lt"/>
              </a:rPr>
              <a:t>”) issued a January 23</a:t>
            </a:r>
            <a:r>
              <a:rPr lang="en-US" sz="1800" baseline="30000" dirty="0" smtClean="0">
                <a:latin typeface="+mn-lt"/>
              </a:rPr>
              <a:t>rd</a:t>
            </a:r>
            <a:r>
              <a:rPr lang="en-US" sz="1800" dirty="0" smtClean="0">
                <a:latin typeface="+mn-lt"/>
              </a:rPr>
              <a:t> news release stating that Bryant Joseph Ballard pleaded guilty on January 18</a:t>
            </a:r>
            <a:r>
              <a:rPr lang="en-US" sz="1800" baseline="30000" dirty="0" smtClean="0">
                <a:latin typeface="+mn-lt"/>
              </a:rPr>
              <a:t>th</a:t>
            </a:r>
            <a:r>
              <a:rPr lang="en-US" sz="1800" dirty="0" smtClean="0">
                <a:latin typeface="+mn-lt"/>
              </a:rPr>
              <a:t> in Orleans Parish Criminal District Court for illegal disposal of waste tires and unauthorized use of a movable.</a:t>
            </a:r>
          </a:p>
          <a:p>
            <a:r>
              <a:rPr lang="en-US" sz="1800" dirty="0" smtClean="0">
                <a:latin typeface="+mn-lt"/>
              </a:rPr>
              <a:t> </a:t>
            </a:r>
          </a:p>
          <a:p>
            <a:r>
              <a:rPr lang="en-US" sz="1800" dirty="0" smtClean="0">
                <a:latin typeface="+mn-lt"/>
              </a:rPr>
              <a:t>Mr. Ballard is stated to have been arrested by the New Orleans Police Department officers in February 2018 for theft of a U-Haul truck and an outstanding </a:t>
            </a:r>
            <a:r>
              <a:rPr lang="en-US" sz="1800" dirty="0" err="1" smtClean="0">
                <a:latin typeface="+mn-lt"/>
              </a:rPr>
              <a:t>LDEQ</a:t>
            </a:r>
            <a:r>
              <a:rPr lang="en-US" sz="1800" dirty="0" smtClean="0">
                <a:latin typeface="+mn-lt"/>
              </a:rPr>
              <a:t> warrant for illegal disposal of waste tires in New Orleans East. </a:t>
            </a:r>
          </a:p>
          <a:p>
            <a:endParaRPr lang="en-US" sz="1800" dirty="0">
              <a:latin typeface="+mn-lt"/>
            </a:endParaRPr>
          </a:p>
          <a:p>
            <a:r>
              <a:rPr lang="en-US" sz="1800" dirty="0">
                <a:latin typeface="+mn-lt"/>
              </a:rPr>
              <a:t>Mr. Ballard is stated to have been sentenced to the statutory minimum of two years in prison for unauthorized use of a movable and to the statutory maximum of one year for illegal disposal of waste tires.  The sentences are to be served consecutively.  </a:t>
            </a:r>
          </a:p>
          <a:p>
            <a:endParaRPr lang="en-US" sz="1800" dirty="0" smtClean="0">
              <a:latin typeface="+mn-lt"/>
            </a:endParaRPr>
          </a:p>
          <a:p>
            <a:endParaRPr lang="en-US" sz="1800" dirty="0" smtClean="0">
              <a:latin typeface="+mn-lt"/>
            </a:endParaRPr>
          </a:p>
          <a:p>
            <a:endParaRPr lang="en-US" sz="1800" dirty="0">
              <a:latin typeface="+mn-lt"/>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44</a:t>
            </a:fld>
            <a:endParaRPr lang="en-US" dirty="0"/>
          </a:p>
        </p:txBody>
      </p:sp>
    </p:spTree>
    <p:extLst>
      <p:ext uri="{BB962C8B-B14F-4D97-AF65-F5344CB8AC3E}">
        <p14:creationId xmlns:p14="http://schemas.microsoft.com/office/powerpoint/2010/main" val="36205058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Criminal Enforcement/Hazardous Waste:  U.S. Department of Justice References Guilty Plea of Madison Heights, Michigan, Individual/Electro-Plating Company</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b="1" dirty="0"/>
              <a:t> </a:t>
            </a:r>
            <a:endParaRPr lang="en-US" sz="1800" dirty="0"/>
          </a:p>
          <a:p>
            <a:r>
              <a:rPr lang="en-US" sz="1800" dirty="0">
                <a:latin typeface="+mn-lt"/>
              </a:rPr>
              <a:t>The United States Department of </a:t>
            </a:r>
            <a:r>
              <a:rPr lang="en-US" sz="1800" dirty="0" smtClean="0">
                <a:latin typeface="+mn-lt"/>
              </a:rPr>
              <a:t>Justice issued </a:t>
            </a:r>
            <a:r>
              <a:rPr lang="en-US" sz="1800" dirty="0">
                <a:latin typeface="+mn-lt"/>
              </a:rPr>
              <a:t>a February 14</a:t>
            </a:r>
            <a:r>
              <a:rPr lang="en-US" sz="1800" baseline="30000" dirty="0">
                <a:latin typeface="+mn-lt"/>
              </a:rPr>
              <a:t>th</a:t>
            </a:r>
            <a:r>
              <a:rPr lang="en-US" sz="1800" dirty="0">
                <a:latin typeface="+mn-lt"/>
              </a:rPr>
              <a:t> news release stating that Gary Alfred Sayers and his company, Electro-Plating Services Inc</a:t>
            </a:r>
            <a:r>
              <a:rPr lang="en-US" sz="1800" dirty="0" smtClean="0">
                <a:latin typeface="+mn-lt"/>
              </a:rPr>
              <a:t>. </a:t>
            </a:r>
            <a:r>
              <a:rPr lang="en-US" sz="1800" dirty="0">
                <a:latin typeface="+mn-lt"/>
              </a:rPr>
              <a:t>pleaded guilty to a felony charge of illegal storage of Resource Conservation and Recovery Act (“</a:t>
            </a:r>
            <a:r>
              <a:rPr lang="en-US" sz="1800" dirty="0" err="1">
                <a:latin typeface="+mn-lt"/>
              </a:rPr>
              <a:t>RCRA</a:t>
            </a:r>
            <a:r>
              <a:rPr lang="en-US" sz="1800" dirty="0">
                <a:latin typeface="+mn-lt"/>
              </a:rPr>
              <a:t>”) hazardous wastes.</a:t>
            </a:r>
          </a:p>
          <a:p>
            <a:r>
              <a:rPr lang="en-US" sz="1800" dirty="0">
                <a:latin typeface="+mn-lt"/>
              </a:rPr>
              <a:t> </a:t>
            </a:r>
          </a:p>
          <a:p>
            <a:r>
              <a:rPr lang="en-US" sz="1800" dirty="0">
                <a:latin typeface="+mn-lt"/>
              </a:rPr>
              <a:t>The alleged illegal storage is stated to have taken place at </a:t>
            </a:r>
            <a:r>
              <a:rPr lang="en-US" sz="1800" dirty="0" err="1">
                <a:latin typeface="+mn-lt"/>
              </a:rPr>
              <a:t>EPSI’s</a:t>
            </a:r>
            <a:r>
              <a:rPr lang="en-US" sz="1800" dirty="0">
                <a:latin typeface="+mn-lt"/>
              </a:rPr>
              <a:t> Madison Heights, Michigan, facility.</a:t>
            </a:r>
          </a:p>
          <a:p>
            <a:r>
              <a:rPr lang="en-US" sz="1800" dirty="0">
                <a:latin typeface="+mn-lt"/>
              </a:rPr>
              <a:t> </a:t>
            </a:r>
          </a:p>
          <a:p>
            <a:r>
              <a:rPr lang="en-US" sz="1800" dirty="0">
                <a:latin typeface="+mn-lt"/>
              </a:rPr>
              <a:t>The </a:t>
            </a:r>
            <a:r>
              <a:rPr lang="en-US" sz="1800" dirty="0" err="1">
                <a:latin typeface="+mn-lt"/>
              </a:rPr>
              <a:t>RCRA</a:t>
            </a:r>
            <a:r>
              <a:rPr lang="en-US" sz="1800" dirty="0">
                <a:latin typeface="+mn-lt"/>
              </a:rPr>
              <a:t> hazardous waste is stated to have been utilized by </a:t>
            </a:r>
            <a:r>
              <a:rPr lang="en-US" sz="1800" dirty="0" err="1">
                <a:latin typeface="+mn-lt"/>
              </a:rPr>
              <a:t>EPSI</a:t>
            </a:r>
            <a:r>
              <a:rPr lang="en-US" sz="1800" dirty="0">
                <a:latin typeface="+mn-lt"/>
              </a:rPr>
              <a:t> in its electroplating activities.  The materials are alleged to have become hazardous wastes after they no longer fulfilled their industrial purposes.  </a:t>
            </a:r>
            <a:endParaRPr lang="en-US" sz="1800" dirty="0" smtClean="0">
              <a:latin typeface="+mn-lt"/>
            </a:endParaRPr>
          </a:p>
          <a:p>
            <a:endParaRPr lang="en-US" sz="1800" dirty="0">
              <a:latin typeface="+mn-lt"/>
            </a:endParaRPr>
          </a:p>
          <a:p>
            <a:r>
              <a:rPr lang="en-US" sz="1800" dirty="0" smtClean="0">
                <a:latin typeface="+mn-lt"/>
              </a:rPr>
              <a:t>The </a:t>
            </a:r>
            <a:r>
              <a:rPr lang="en-US" sz="1800" dirty="0">
                <a:latin typeface="+mn-lt"/>
              </a:rPr>
              <a:t>individual is stated to have “almost never sent those wastes away for proper disposal, preferring to keep them on site indefinitely.”</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45</a:t>
            </a:fld>
            <a:endParaRPr lang="en-US" dirty="0"/>
          </a:p>
        </p:txBody>
      </p:sp>
    </p:spTree>
    <p:extLst>
      <p:ext uri="{BB962C8B-B14F-4D97-AF65-F5344CB8AC3E}">
        <p14:creationId xmlns:p14="http://schemas.microsoft.com/office/powerpoint/2010/main" val="27257005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Criminal Enforcement/Hazardous Waste:  U.S. Department of Justice References Guilty Plea of Madison Heights, Michigan, Individual/Electro-Plating </a:t>
            </a:r>
            <a:r>
              <a:rPr lang="en-US" sz="2000" b="1" dirty="0" smtClean="0">
                <a:solidFill>
                  <a:schemeClr val="bg1"/>
                </a:solidFill>
                <a:latin typeface="+mn-lt"/>
              </a:rPr>
              <a:t>Company (cont.)</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The alleged knowing </a:t>
            </a:r>
            <a:r>
              <a:rPr lang="en-US" sz="1800" dirty="0" err="1">
                <a:latin typeface="+mn-lt"/>
              </a:rPr>
              <a:t>RCRA</a:t>
            </a:r>
            <a:r>
              <a:rPr lang="en-US" sz="1800" dirty="0">
                <a:latin typeface="+mn-lt"/>
              </a:rPr>
              <a:t> violation is derived from the allegation that the individual knew that such storage was illegal because he also managed the company’s former Detroit facility.  The news release further notes:</a:t>
            </a:r>
          </a:p>
          <a:p>
            <a:r>
              <a:rPr lang="en-US" sz="1800" dirty="0">
                <a:latin typeface="+mn-lt"/>
              </a:rPr>
              <a:t> </a:t>
            </a:r>
          </a:p>
          <a:p>
            <a:pPr marL="457200"/>
            <a:r>
              <a:rPr lang="en-US" sz="1800" dirty="0">
                <a:latin typeface="+mn-lt"/>
              </a:rPr>
              <a:t>. . . where he kept hazardous wastes illegally until 2005 – and because the Michigan Department of Environmental Quality (</a:t>
            </a:r>
            <a:r>
              <a:rPr lang="en-US" sz="1800" dirty="0" err="1">
                <a:latin typeface="+mn-lt"/>
              </a:rPr>
              <a:t>MDEQ</a:t>
            </a:r>
            <a:r>
              <a:rPr lang="en-US" sz="1800" dirty="0">
                <a:latin typeface="+mn-lt"/>
              </a:rPr>
              <a:t>) repeatedly sent him warnings.  In 2005, Sayers was charged with and pleaded guilty to illegally transporting hazardous wastes.  During the ensuing years, </a:t>
            </a:r>
            <a:r>
              <a:rPr lang="en-US" sz="1800" dirty="0" err="1">
                <a:latin typeface="+mn-lt"/>
              </a:rPr>
              <a:t>MDEQ</a:t>
            </a:r>
            <a:r>
              <a:rPr lang="en-US" sz="1800" dirty="0">
                <a:latin typeface="+mn-lt"/>
              </a:rPr>
              <a:t> attempted to get Sayers and Electro-Plating Services to properly manage the amounts of hazardous wastes piling up at the Madison Heights location.  </a:t>
            </a:r>
            <a:r>
              <a:rPr lang="en-US" sz="1800" dirty="0" err="1">
                <a:latin typeface="+mn-lt"/>
              </a:rPr>
              <a:t>MDEQ</a:t>
            </a:r>
            <a:r>
              <a:rPr lang="en-US" sz="1800" dirty="0">
                <a:latin typeface="+mn-lt"/>
              </a:rPr>
              <a:t> issued numerous Letters of Warning and Violation Notices to the company regarding its hazardous wastes.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46</a:t>
            </a:fld>
            <a:endParaRPr lang="en-US" dirty="0"/>
          </a:p>
        </p:txBody>
      </p:sp>
    </p:spTree>
    <p:extLst>
      <p:ext uri="{BB962C8B-B14F-4D97-AF65-F5344CB8AC3E}">
        <p14:creationId xmlns:p14="http://schemas.microsoft.com/office/powerpoint/2010/main" val="3726081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4000" dirty="0" smtClean="0">
                <a:solidFill>
                  <a:schemeClr val="bg1"/>
                </a:solidFill>
                <a:latin typeface="Calibri" panose="020F0502020204030204" pitchFamily="34" charset="0"/>
              </a:rPr>
              <a:t>Citizen Suit Activity</a:t>
            </a:r>
            <a:endParaRPr lang="en-US" sz="4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r>
              <a:rPr kumimoji="0" lang="en-US" sz="2000" b="0" i="0" u="none" strike="noStrike" kern="0" cap="none" spc="0" normalizeH="0" baseline="0" noProof="0" dirty="0" smtClean="0">
                <a:ln>
                  <a:noFill/>
                </a:ln>
                <a:effectLst/>
                <a:uLnTx/>
                <a:uFillTx/>
                <a:latin typeface="Calibri" panose="020F0502020204030204" pitchFamily="34" charset="0"/>
                <a:ea typeface="+mn-ea"/>
              </a:rPr>
              <a:t>Two Types</a:t>
            </a:r>
          </a:p>
          <a:p>
            <a:endParaRPr kumimoji="0" lang="en-US" sz="2000" b="0" i="0" u="none" strike="noStrike" kern="0" cap="none" spc="0" normalizeH="0" baseline="0" noProof="0" dirty="0" smtClean="0">
              <a:ln>
                <a:noFill/>
              </a:ln>
              <a:effectLst/>
              <a:uLnTx/>
              <a:uFillTx/>
              <a:latin typeface="Calibri" panose="020F0502020204030204" pitchFamily="34" charset="0"/>
              <a:ea typeface="+mn-ea"/>
            </a:endParaRPr>
          </a:p>
          <a:p>
            <a:pPr marL="685800" indent="-342900">
              <a:buFont typeface="Arial" panose="020B0604020202020204" pitchFamily="34" charset="0"/>
              <a:buChar char="•"/>
            </a:pPr>
            <a:r>
              <a:rPr lang="en-US" sz="2000" kern="0" dirty="0" smtClean="0">
                <a:latin typeface="Calibri" panose="020F0502020204030204" pitchFamily="34" charset="0"/>
                <a:ea typeface="+mn-ea"/>
              </a:rPr>
              <a:t>Citizen Enforcement Against an Alleged Violator</a:t>
            </a:r>
          </a:p>
          <a:p>
            <a:pPr marL="685800" indent="-342900">
              <a:buFont typeface="Arial" panose="020B0604020202020204" pitchFamily="34" charset="0"/>
              <a:buChar char="•"/>
            </a:pPr>
            <a:r>
              <a:rPr kumimoji="0" lang="en-US" sz="2000" b="0" i="0" u="none" strike="noStrike" kern="0" cap="none" spc="0" normalizeH="0" baseline="0" noProof="0" dirty="0" smtClean="0">
                <a:ln>
                  <a:noFill/>
                </a:ln>
                <a:effectLst/>
                <a:uLnTx/>
                <a:uFillTx/>
                <a:latin typeface="Calibri" panose="020F0502020204030204" pitchFamily="34" charset="0"/>
                <a:ea typeface="+mn-ea"/>
              </a:rPr>
              <a:t>Against EPA, Corps of Engineers, etc., for alleged failure to undertake non-discretionary duty</a:t>
            </a:r>
          </a:p>
          <a:p>
            <a:pPr marL="685800" indent="-342900">
              <a:buFont typeface="Arial" panose="020B0604020202020204" pitchFamily="34" charset="0"/>
              <a:buChar char="•"/>
            </a:pPr>
            <a:endParaRPr lang="en-US" sz="2000" kern="0" dirty="0">
              <a:latin typeface="Calibri" panose="020F0502020204030204" pitchFamily="34" charset="0"/>
              <a:ea typeface="+mn-ea"/>
            </a:endParaRPr>
          </a:p>
          <a:p>
            <a:r>
              <a:rPr kumimoji="0" lang="en-US" sz="2000" b="0" i="0" u="none" strike="noStrike" kern="0" cap="none" spc="0" normalizeH="0" baseline="0" noProof="0" dirty="0" smtClean="0">
                <a:ln>
                  <a:noFill/>
                </a:ln>
                <a:effectLst/>
                <a:uLnTx/>
                <a:uFillTx/>
                <a:latin typeface="Calibri" panose="020F0502020204030204" pitchFamily="34" charset="0"/>
                <a:ea typeface="+mn-ea"/>
              </a:rPr>
              <a:t>Environmental groups have ramped up both during Trump</a:t>
            </a:r>
            <a:r>
              <a:rPr kumimoji="0" lang="en-US" sz="2000" b="0" i="0" u="none" strike="noStrike" kern="0" cap="none" spc="0" normalizeH="0" noProof="0" dirty="0" smtClean="0">
                <a:ln>
                  <a:noFill/>
                </a:ln>
                <a:effectLst/>
                <a:uLnTx/>
                <a:uFillTx/>
                <a:latin typeface="Calibri" panose="020F0502020204030204" pitchFamily="34" charset="0"/>
                <a:ea typeface="+mn-ea"/>
              </a:rPr>
              <a:t> Administration.</a:t>
            </a:r>
            <a:endParaRPr kumimoji="0" lang="en-US" sz="2000" b="0" i="0" u="none" strike="noStrike" kern="0" cap="none" spc="0" normalizeH="0" baseline="0" noProof="0" dirty="0" smtClean="0">
              <a:ln>
                <a:noFill/>
              </a:ln>
              <a:effectLst/>
              <a:uLnTx/>
              <a:uFillTx/>
              <a:latin typeface="Calibri" panose="020F0502020204030204" pitchFamily="34" charset="0"/>
              <a:ea typeface="+mn-ea"/>
            </a:endParaRPr>
          </a:p>
          <a:p>
            <a:pPr marL="457200"/>
            <a:endParaRPr lang="en-US" kern="0" dirty="0">
              <a:latin typeface="Calibri" panose="020F0502020204030204" pitchFamily="34" charset="0"/>
              <a:ea typeface="+mn-ea"/>
            </a:endParaRPr>
          </a:p>
          <a:p>
            <a:pPr marL="342900">
              <a:buFont typeface="Arial" panose="020B0604020202020204" pitchFamily="34" charset="0"/>
              <a:buChar cha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47</a:t>
            </a:fld>
            <a:endParaRPr lang="en-US" dirty="0"/>
          </a:p>
        </p:txBody>
      </p:sp>
    </p:spTree>
    <p:extLst>
      <p:ext uri="{BB962C8B-B14F-4D97-AF65-F5344CB8AC3E}">
        <p14:creationId xmlns:p14="http://schemas.microsoft.com/office/powerpoint/2010/main" val="39472276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j-lt"/>
              </a:rPr>
              <a:t>Municipal Solid Waste Landfills/Clean Air Act:  Federal Court Addresses States of California/New Mexico Action Alleging EPA Failure to Implement Emission Guidelines</a:t>
            </a:r>
            <a:endParaRPr lang="en-US" sz="2000" dirty="0">
              <a:solidFill>
                <a:schemeClr val="bg1"/>
              </a:solidFill>
              <a:latin typeface="+mj-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The </a:t>
            </a:r>
            <a:r>
              <a:rPr lang="en-US" sz="2000" dirty="0">
                <a:latin typeface="+mn-lt"/>
              </a:rPr>
              <a:t>United States District Court (Northern District California) </a:t>
            </a:r>
            <a:r>
              <a:rPr lang="en-US" sz="2000" dirty="0" smtClean="0">
                <a:latin typeface="+mn-lt"/>
              </a:rPr>
              <a:t>addressed </a:t>
            </a:r>
            <a:r>
              <a:rPr lang="en-US" sz="2000" dirty="0">
                <a:latin typeface="+mn-lt"/>
              </a:rPr>
              <a:t>in a December 21</a:t>
            </a:r>
            <a:r>
              <a:rPr lang="en-US" sz="2000" baseline="30000" dirty="0">
                <a:latin typeface="+mn-lt"/>
              </a:rPr>
              <a:t>st</a:t>
            </a:r>
            <a:r>
              <a:rPr lang="en-US" sz="2000" dirty="0">
                <a:latin typeface="+mn-lt"/>
              </a:rPr>
              <a:t> Order an issue involving the Clean Air Act Municipal Solid Waste (“MSW”) Landfill Emission Guidelines.  See </a:t>
            </a:r>
            <a:r>
              <a:rPr lang="en-US" sz="2000" i="1" dirty="0">
                <a:latin typeface="+mn-lt"/>
              </a:rPr>
              <a:t>State of California, et al., v. United States Environmental Protection Agency</a:t>
            </a:r>
            <a:r>
              <a:rPr lang="en-US" sz="2000" dirty="0">
                <a:latin typeface="+mn-lt"/>
              </a:rPr>
              <a:t>, 2018 WL 6728009.</a:t>
            </a:r>
          </a:p>
          <a:p>
            <a:r>
              <a:rPr lang="en-US" sz="2000" dirty="0">
                <a:latin typeface="+mn-lt"/>
              </a:rPr>
              <a:t> </a:t>
            </a:r>
          </a:p>
          <a:p>
            <a:r>
              <a:rPr lang="en-US" sz="2000" dirty="0">
                <a:latin typeface="+mn-lt"/>
              </a:rPr>
              <a:t>The states of California and New Mexico filed an action against the United States Environmental Protection Agency (“EPA”) seeking to have the Court:</a:t>
            </a:r>
          </a:p>
          <a:p>
            <a:r>
              <a:rPr lang="en-US" sz="2000" dirty="0">
                <a:latin typeface="+mn-lt"/>
              </a:rPr>
              <a:t> </a:t>
            </a:r>
          </a:p>
          <a:p>
            <a:pPr marL="457200"/>
            <a:r>
              <a:rPr lang="en-US" sz="2000" dirty="0">
                <a:latin typeface="+mn-lt"/>
              </a:rPr>
              <a:t>. . . issue a declaratory judgment that, by failing to implement and enforce the Emission Guidelines, EPA has violated the Clean Air Act; and issue a mandatory injunction compelling EPA to implement and enforce the Emission Guidelines.</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48</a:t>
            </a:fld>
            <a:endParaRPr lang="en-US" dirty="0"/>
          </a:p>
        </p:txBody>
      </p:sp>
    </p:spTree>
    <p:extLst>
      <p:ext uri="{BB962C8B-B14F-4D97-AF65-F5344CB8AC3E}">
        <p14:creationId xmlns:p14="http://schemas.microsoft.com/office/powerpoint/2010/main" val="24633466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j-lt"/>
              </a:rPr>
              <a:t>Municipal Solid Waste Landfills/Clean Air Act:  Federal Court Addresses States of California/New Mexico Action Alleging EPA Failure to Implement Emission </a:t>
            </a:r>
            <a:r>
              <a:rPr lang="en-US" sz="2000" b="1" dirty="0" smtClean="0">
                <a:solidFill>
                  <a:schemeClr val="bg1"/>
                </a:solidFill>
                <a:latin typeface="+mj-lt"/>
              </a:rPr>
              <a:t>Guidelines (</a:t>
            </a:r>
            <a:r>
              <a:rPr lang="en-US" sz="2000" b="1" dirty="0">
                <a:solidFill>
                  <a:schemeClr val="bg1"/>
                </a:solidFill>
                <a:latin typeface="+mj-lt"/>
              </a:rPr>
              <a:t>Cont.)</a:t>
            </a:r>
          </a:p>
          <a:p>
            <a:pPr algn="ct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California </a:t>
            </a:r>
            <a:r>
              <a:rPr lang="en-US" sz="2000" dirty="0">
                <a:latin typeface="+mn-lt"/>
              </a:rPr>
              <a:t>and New Mexico submitted implementation plans.  EPA is stated to have neither approved or disapproved the plans nor promulgated a federal plan.  </a:t>
            </a:r>
          </a:p>
          <a:p>
            <a:endParaRPr lang="en-US" sz="2000" dirty="0" smtClean="0">
              <a:latin typeface="+mn-lt"/>
            </a:endParaRPr>
          </a:p>
          <a:p>
            <a:r>
              <a:rPr lang="en-US" sz="2000" dirty="0">
                <a:latin typeface="+mn-lt"/>
              </a:rPr>
              <a:t>The Court first rejects EPA’s argument that dismissal is warranted because the citizen suit provision of the Clean Air Act does not unequivocally waive the sovereign immunity of the United States for duties imposed by the agency’s regulations. </a:t>
            </a:r>
            <a:endParaRPr lang="en-US" sz="2000" dirty="0" smtClean="0">
              <a:latin typeface="+mn-lt"/>
            </a:endParaRPr>
          </a:p>
          <a:p>
            <a:endParaRPr lang="en-US" sz="2000" dirty="0">
              <a:latin typeface="+mn-lt"/>
            </a:endParaRPr>
          </a:p>
          <a:p>
            <a:r>
              <a:rPr lang="en-US" sz="2000" dirty="0" smtClean="0">
                <a:latin typeface="+mn-lt"/>
              </a:rPr>
              <a:t>The Court also rejected </a:t>
            </a:r>
            <a:r>
              <a:rPr lang="en-US" sz="2000" dirty="0">
                <a:latin typeface="+mn-lt"/>
              </a:rPr>
              <a:t>a request by EPA to stay the case pending conclusion of a rulemaking that EPA has initiated.  EPA proposed rules that are stated to amend the regulations involved in the </a:t>
            </a:r>
            <a:r>
              <a:rPr lang="en-US" sz="2000" dirty="0" smtClean="0">
                <a:latin typeface="+mn-lt"/>
              </a:rPr>
              <a:t>litigation.</a:t>
            </a:r>
            <a:endParaRPr lang="en-US" sz="2000" dirty="0">
              <a:latin typeface="+mn-lt"/>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49</a:t>
            </a:fld>
            <a:endParaRPr lang="en-US" dirty="0"/>
          </a:p>
        </p:txBody>
      </p:sp>
    </p:spTree>
    <p:extLst>
      <p:ext uri="{BB962C8B-B14F-4D97-AF65-F5344CB8AC3E}">
        <p14:creationId xmlns:p14="http://schemas.microsoft.com/office/powerpoint/2010/main" val="293651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Modernizing Ignitable </a:t>
            </a:r>
            <a:r>
              <a:rPr lang="en-US" b="1" dirty="0" smtClean="0">
                <a:solidFill>
                  <a:schemeClr val="bg1"/>
                </a:solidFill>
                <a:latin typeface="+mn-lt"/>
              </a:rPr>
              <a:t>Liquid Determinations/</a:t>
            </a:r>
            <a:r>
              <a:rPr lang="en-US" b="1" dirty="0" err="1" smtClean="0">
                <a:solidFill>
                  <a:schemeClr val="bg1"/>
                </a:solidFill>
                <a:latin typeface="+mn-lt"/>
              </a:rPr>
              <a:t>RCRA</a:t>
            </a:r>
            <a:r>
              <a:rPr lang="en-US" b="1" dirty="0">
                <a:solidFill>
                  <a:schemeClr val="bg1"/>
                </a:solidFill>
                <a:latin typeface="+mn-lt"/>
              </a:rPr>
              <a:t>: </a:t>
            </a:r>
            <a:endParaRPr lang="en-US" b="1" dirty="0" smtClean="0">
              <a:solidFill>
                <a:schemeClr val="bg1"/>
              </a:solidFill>
              <a:latin typeface="+mn-lt"/>
            </a:endParaRPr>
          </a:p>
          <a:p>
            <a:pPr algn="ctr"/>
            <a:r>
              <a:rPr lang="en-US" b="1" dirty="0" smtClean="0">
                <a:solidFill>
                  <a:schemeClr val="bg1"/>
                </a:solidFill>
                <a:latin typeface="+mn-lt"/>
              </a:rPr>
              <a:t>U.S. Environmental </a:t>
            </a:r>
            <a:r>
              <a:rPr lang="en-US" b="1" dirty="0">
                <a:solidFill>
                  <a:schemeClr val="bg1"/>
                </a:solidFill>
                <a:latin typeface="+mn-lt"/>
              </a:rPr>
              <a:t>Protection Agency</a:t>
            </a:r>
          </a:p>
          <a:p>
            <a:pPr algn="ctr"/>
            <a:r>
              <a:rPr lang="en-US" b="1" dirty="0">
                <a:solidFill>
                  <a:schemeClr val="bg1"/>
                </a:solidFill>
                <a:latin typeface="+mn-lt"/>
              </a:rPr>
              <a:t>Proposed Rule</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685800" y="157734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The United States Environmental Protection Agency </a:t>
            </a:r>
            <a:r>
              <a:rPr lang="en-US" sz="1800" dirty="0" smtClean="0">
                <a:latin typeface="+mn-lt"/>
              </a:rPr>
              <a:t>published </a:t>
            </a:r>
            <a:r>
              <a:rPr lang="en-US" sz="1800" dirty="0">
                <a:latin typeface="+mn-lt"/>
              </a:rPr>
              <a:t>an April 2nd Federal </a:t>
            </a:r>
            <a:r>
              <a:rPr lang="en-US" sz="1800" dirty="0" smtClean="0">
                <a:latin typeface="+mn-lt"/>
              </a:rPr>
              <a:t>Register Notice </a:t>
            </a:r>
            <a:r>
              <a:rPr lang="en-US" sz="1800" dirty="0">
                <a:latin typeface="+mn-lt"/>
              </a:rPr>
              <a:t>proposing a rule to</a:t>
            </a:r>
            <a:r>
              <a:rPr lang="en-US" sz="1800" dirty="0" smtClean="0">
                <a:latin typeface="+mn-lt"/>
              </a:rPr>
              <a:t>:</a:t>
            </a:r>
          </a:p>
          <a:p>
            <a:endParaRPr lang="en-US" sz="1800" dirty="0">
              <a:latin typeface="+mn-lt"/>
            </a:endParaRPr>
          </a:p>
          <a:p>
            <a:pPr marL="742950" indent="-285750">
              <a:buFont typeface="Arial" panose="020B0604020202020204" pitchFamily="34" charset="0"/>
              <a:buChar char="•"/>
            </a:pPr>
            <a:r>
              <a:rPr lang="en-US" sz="1800" dirty="0" smtClean="0">
                <a:latin typeface="+mn-lt"/>
              </a:rPr>
              <a:t>update </a:t>
            </a:r>
            <a:r>
              <a:rPr lang="en-US" sz="1800" dirty="0">
                <a:latin typeface="+mn-lt"/>
              </a:rPr>
              <a:t>the regulations for the identification of ignitable hazardous waste under the </a:t>
            </a:r>
            <a:r>
              <a:rPr lang="en-US" sz="1800" dirty="0" smtClean="0">
                <a:latin typeface="+mn-lt"/>
              </a:rPr>
              <a:t>Resource Conservation </a:t>
            </a:r>
            <a:r>
              <a:rPr lang="en-US" sz="1800" dirty="0">
                <a:latin typeface="+mn-lt"/>
              </a:rPr>
              <a:t>and Recovery Act (“</a:t>
            </a:r>
            <a:r>
              <a:rPr lang="en-US" sz="1800" dirty="0" err="1">
                <a:latin typeface="+mn-lt"/>
              </a:rPr>
              <a:t>RCRA</a:t>
            </a:r>
            <a:r>
              <a:rPr lang="en-US" sz="1800" dirty="0">
                <a:latin typeface="+mn-lt"/>
              </a:rPr>
              <a:t>”); and</a:t>
            </a:r>
          </a:p>
          <a:p>
            <a:pPr marL="742950" indent="-285750">
              <a:buFont typeface="Arial" panose="020B0604020202020204" pitchFamily="34" charset="0"/>
              <a:buChar char="•"/>
            </a:pPr>
            <a:r>
              <a:rPr lang="en-US" sz="1800" dirty="0" smtClean="0">
                <a:latin typeface="+mn-lt"/>
              </a:rPr>
              <a:t>modernize </a:t>
            </a:r>
            <a:r>
              <a:rPr lang="en-US" sz="1800" dirty="0">
                <a:latin typeface="+mn-lt"/>
              </a:rPr>
              <a:t>the </a:t>
            </a:r>
            <a:r>
              <a:rPr lang="en-US" sz="1800" dirty="0" err="1">
                <a:latin typeface="+mn-lt"/>
              </a:rPr>
              <a:t>RCRA</a:t>
            </a:r>
            <a:r>
              <a:rPr lang="en-US" sz="1800" dirty="0">
                <a:latin typeface="+mn-lt"/>
              </a:rPr>
              <a:t> test methods that currently require the use of mercury thermometers</a:t>
            </a:r>
            <a:r>
              <a:rPr lang="en-US" sz="1800" dirty="0" smtClean="0">
                <a:latin typeface="+mn-lt"/>
              </a:rPr>
              <a:t>.</a:t>
            </a:r>
          </a:p>
          <a:p>
            <a:pPr marL="742950" indent="-285750">
              <a:buFont typeface="Arial" panose="020B0604020202020204" pitchFamily="34" charset="0"/>
              <a:buChar char="•"/>
            </a:pPr>
            <a:endParaRPr lang="en-US" sz="1800" dirty="0">
              <a:latin typeface="+mn-lt"/>
            </a:endParaRPr>
          </a:p>
          <a:p>
            <a:r>
              <a:rPr lang="en-US" sz="1800" dirty="0">
                <a:latin typeface="+mn-lt"/>
              </a:rPr>
              <a:t>See 84 Fed. Reg. 12539</a:t>
            </a:r>
            <a:r>
              <a:rPr lang="en-US" sz="1800" dirty="0" smtClean="0">
                <a:latin typeface="+mn-lt"/>
              </a:rPr>
              <a:t>.</a:t>
            </a:r>
          </a:p>
          <a:p>
            <a:endParaRPr lang="en-US" sz="1800" dirty="0" smtClean="0">
              <a:latin typeface="+mn-lt"/>
            </a:endParaRPr>
          </a:p>
          <a:p>
            <a:r>
              <a:rPr lang="en-US" sz="1800" dirty="0">
                <a:latin typeface="+mn-lt"/>
              </a:rPr>
              <a:t>EPA states as its rationale for proposing a new flash point test method for ignitable liquids the fact </a:t>
            </a:r>
            <a:r>
              <a:rPr lang="en-US" sz="1800" dirty="0" smtClean="0">
                <a:latin typeface="+mn-lt"/>
              </a:rPr>
              <a:t>that the </a:t>
            </a:r>
            <a:r>
              <a:rPr lang="en-US" sz="1800" dirty="0">
                <a:latin typeface="+mn-lt"/>
              </a:rPr>
              <a:t>current methods were published 40 years ago. The agency believes that newer technology is now</a:t>
            </a:r>
          </a:p>
          <a:p>
            <a:r>
              <a:rPr lang="en-US" sz="1800" dirty="0">
                <a:latin typeface="+mn-lt"/>
              </a:rPr>
              <a:t>available. This is stated to be due to scientific and technological advances.</a:t>
            </a:r>
          </a:p>
          <a:p>
            <a:endParaRPr kumimoji="0" lang="en-US" sz="1800" b="0" u="none" strike="noStrike" kern="0" cap="none" spc="0" normalizeH="0" baseline="0" noProof="0" dirty="0" smtClean="0">
              <a:ln>
                <a:noFill/>
              </a:ln>
              <a:solidFill>
                <a:srgbClr val="00529F"/>
              </a:solidFill>
              <a:effectLst/>
              <a:uLnTx/>
              <a:uFillTx/>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a:t>
            </a:fld>
            <a:endParaRPr lang="en-US" dirty="0"/>
          </a:p>
        </p:txBody>
      </p:sp>
    </p:spTree>
    <p:extLst>
      <p:ext uri="{BB962C8B-B14F-4D97-AF65-F5344CB8AC3E}">
        <p14:creationId xmlns:p14="http://schemas.microsoft.com/office/powerpoint/2010/main" val="42736530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Citizen Suit Action/RCRA:  Federal Court Addresses Request to Enjoin Dredging Contaminated Sediment</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p>
          <a:p>
            <a:r>
              <a:rPr lang="en-US" sz="1800" dirty="0" smtClean="0">
                <a:latin typeface="Calibri" panose="020F0502020204030204" pitchFamily="34" charset="0"/>
              </a:rPr>
              <a:t>Edison </a:t>
            </a:r>
            <a:r>
              <a:rPr lang="en-US" sz="1800" dirty="0">
                <a:latin typeface="Calibri" panose="020F0502020204030204" pitchFamily="34" charset="0"/>
              </a:rPr>
              <a:t>Wetlands Association, Inc. and Raritan Baykeeper, Inc. </a:t>
            </a:r>
            <a:r>
              <a:rPr lang="en-US" sz="1800" dirty="0" smtClean="0">
                <a:latin typeface="Calibri" panose="020F0502020204030204" pitchFamily="34" charset="0"/>
              </a:rPr>
              <a:t> </a:t>
            </a:r>
            <a:r>
              <a:rPr lang="en-US" sz="1800" dirty="0">
                <a:latin typeface="Calibri" panose="020F0502020204030204" pitchFamily="34" charset="0"/>
              </a:rPr>
              <a:t>filed a Resource Conservation and Recovery Act (“RCRA”) citizen suit action in United States District Court (New Jersey) which includes a Motion for Preliminary Injunction (“Motion”).  See </a:t>
            </a:r>
            <a:r>
              <a:rPr lang="en-US" sz="1800" i="1" dirty="0">
                <a:latin typeface="Calibri" panose="020F0502020204030204" pitchFamily="34" charset="0"/>
              </a:rPr>
              <a:t>Raritan Baykeeper, Inc., et al. v. NL Industries, Inc., et al.,</a:t>
            </a:r>
            <a:r>
              <a:rPr lang="en-US" sz="1800" dirty="0">
                <a:latin typeface="Calibri" panose="020F0502020204030204" pitchFamily="34" charset="0"/>
              </a:rPr>
              <a:t> 2018 WL 4509496 (September 20 ,2018).</a:t>
            </a:r>
          </a:p>
          <a:p>
            <a:r>
              <a:rPr lang="en-US" sz="1800" dirty="0">
                <a:latin typeface="Calibri" panose="020F0502020204030204" pitchFamily="34" charset="0"/>
              </a:rPr>
              <a:t> </a:t>
            </a:r>
          </a:p>
          <a:p>
            <a:r>
              <a:rPr lang="en-US" sz="1800" dirty="0">
                <a:latin typeface="Calibri" panose="020F0502020204030204" pitchFamily="34" charset="0"/>
              </a:rPr>
              <a:t>The Motion </a:t>
            </a:r>
            <a:r>
              <a:rPr lang="en-US" sz="1800" dirty="0" smtClean="0">
                <a:latin typeface="Calibri" panose="020F0502020204030204" pitchFamily="34" charset="0"/>
              </a:rPr>
              <a:t>argued that </a:t>
            </a:r>
            <a:r>
              <a:rPr lang="en-US" sz="1800" dirty="0">
                <a:latin typeface="Calibri" panose="020F0502020204030204" pitchFamily="34" charset="0"/>
              </a:rPr>
              <a:t>the construction of a marina by North American Properties (“NAP”) through dredging will:</a:t>
            </a:r>
          </a:p>
          <a:p>
            <a:r>
              <a:rPr lang="en-US" sz="1800" dirty="0">
                <a:latin typeface="Calibri" panose="020F0502020204030204" pitchFamily="34" charset="0"/>
              </a:rPr>
              <a:t> </a:t>
            </a:r>
          </a:p>
          <a:p>
            <a:pPr marL="457200"/>
            <a:r>
              <a:rPr lang="en-US" sz="1800" dirty="0">
                <a:latin typeface="Calibri" panose="020F0502020204030204" pitchFamily="34" charset="0"/>
              </a:rPr>
              <a:t>. . . bring historical sediment that contains “higher levels of contamination” to the surface, thereby “exacerbating” harm to “the public, construction workers, and the environment.”</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50</a:t>
            </a:fld>
            <a:endParaRPr lang="en-US" dirty="0"/>
          </a:p>
        </p:txBody>
      </p:sp>
    </p:spTree>
    <p:extLst>
      <p:ext uri="{BB962C8B-B14F-4D97-AF65-F5344CB8AC3E}">
        <p14:creationId xmlns:p14="http://schemas.microsoft.com/office/powerpoint/2010/main" val="39063229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Calibri" panose="020F0502020204030204" pitchFamily="34" charset="0"/>
              </a:rPr>
              <a:t>Citizen Suit Action/RCRA:  Federal Court Addresses Request to Enjoin Dredging Contaminated </a:t>
            </a:r>
            <a:r>
              <a:rPr lang="en-US" sz="2000" b="1" dirty="0" smtClean="0">
                <a:solidFill>
                  <a:schemeClr val="bg1"/>
                </a:solidFill>
                <a:latin typeface="Calibri" panose="020F0502020204030204" pitchFamily="34" charset="0"/>
              </a:rPr>
              <a:t>Sediment (Cont.)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r>
              <a:rPr lang="en-US" sz="1400" dirty="0" smtClean="0">
                <a:latin typeface="+mn-lt"/>
              </a:rPr>
              <a:t>To </a:t>
            </a:r>
            <a:r>
              <a:rPr lang="en-US" sz="1400" dirty="0">
                <a:latin typeface="+mn-lt"/>
              </a:rPr>
              <a:t>prevail under RCRA citizen suit provision, the Court notes it must be proven:</a:t>
            </a:r>
          </a:p>
          <a:p>
            <a:r>
              <a:rPr lang="en-US" sz="1400" dirty="0">
                <a:latin typeface="+mn-lt"/>
              </a:rPr>
              <a:t> </a:t>
            </a:r>
          </a:p>
          <a:p>
            <a:pPr marL="342900" lvl="0" indent="-342900">
              <a:buFont typeface="+mj-lt"/>
              <a:buAutoNum type="arabicPeriod"/>
            </a:pPr>
            <a:r>
              <a:rPr lang="en-US" sz="1400" dirty="0">
                <a:latin typeface="+mn-lt"/>
              </a:rPr>
              <a:t>that the defendant is a person, including, but not limited to, one who was or is a generator or transporter of solid or hazardous waste or one who was or is an owner or operator of a solid or hazardous waste treatment, storage, or disposal facility;</a:t>
            </a:r>
          </a:p>
          <a:p>
            <a:pPr marL="342900" lvl="0" indent="-342900">
              <a:buFont typeface="+mj-lt"/>
              <a:buAutoNum type="arabicPeriod"/>
            </a:pPr>
            <a:r>
              <a:rPr lang="en-US" sz="1400" dirty="0">
                <a:latin typeface="+mn-lt"/>
              </a:rPr>
              <a:t>that the defendant has contributed to or is contributing to the handling, storage, treatment, transportation, or disposal of solid or hazardous waste; and</a:t>
            </a:r>
          </a:p>
          <a:p>
            <a:pPr marL="342900" lvl="0" indent="-342900">
              <a:buFont typeface="+mj-lt"/>
              <a:buAutoNum type="arabicPeriod"/>
            </a:pPr>
            <a:r>
              <a:rPr lang="en-US" sz="1400" dirty="0">
                <a:latin typeface="+mn-lt"/>
              </a:rPr>
              <a:t>that the solid or hazardous waste may present an imminent and substantial endangerment to human health or the </a:t>
            </a:r>
            <a:r>
              <a:rPr lang="en-US" sz="1400" dirty="0" smtClean="0">
                <a:latin typeface="+mn-lt"/>
              </a:rPr>
              <a:t>environment</a:t>
            </a:r>
          </a:p>
          <a:p>
            <a:r>
              <a:rPr lang="en-US" sz="1400" dirty="0">
                <a:latin typeface="+mn-lt"/>
              </a:rPr>
              <a:t>The Court states the “operative word . . . [is] “may”. . . .</a:t>
            </a:r>
          </a:p>
          <a:p>
            <a:pPr lvl="0"/>
            <a:endParaRPr lang="en-US" sz="1400" dirty="0">
              <a:latin typeface="+mn-lt"/>
            </a:endParaRPr>
          </a:p>
          <a:p>
            <a:r>
              <a:rPr lang="en-US" sz="1400" dirty="0">
                <a:latin typeface="+mn-lt"/>
              </a:rPr>
              <a:t>The Court holds Plaintiffs failed to carry their burden because:</a:t>
            </a:r>
          </a:p>
          <a:p>
            <a:r>
              <a:rPr lang="en-US" sz="1400" dirty="0">
                <a:latin typeface="+mn-lt"/>
              </a:rPr>
              <a:t> </a:t>
            </a:r>
          </a:p>
          <a:p>
            <a:pPr marL="285750" lvl="0" indent="-285750">
              <a:buFont typeface="Arial" panose="020B0604020202020204" pitchFamily="34" charset="0"/>
              <a:buChar char="•"/>
            </a:pPr>
            <a:r>
              <a:rPr lang="en-US" sz="1400" dirty="0">
                <a:latin typeface="+mn-lt"/>
              </a:rPr>
              <a:t>proof that construction will occur is speculative</a:t>
            </a:r>
          </a:p>
          <a:p>
            <a:pPr marL="285750" lvl="0" indent="-285750">
              <a:buFont typeface="Arial" panose="020B0604020202020204" pitchFamily="34" charset="0"/>
              <a:buChar char="•"/>
            </a:pPr>
            <a:r>
              <a:rPr lang="en-US" sz="1400" dirty="0">
                <a:latin typeface="+mn-lt"/>
              </a:rPr>
              <a:t>conceded that start date is </a:t>
            </a:r>
            <a:r>
              <a:rPr lang="en-US" sz="1400" dirty="0" smtClean="0">
                <a:latin typeface="+mn-lt"/>
              </a:rPr>
              <a:t>unknown</a:t>
            </a:r>
          </a:p>
          <a:p>
            <a:pPr marL="285750" lvl="0" indent="-285750">
              <a:buFont typeface="Arial" panose="020B0604020202020204" pitchFamily="34" charset="0"/>
              <a:buChar char="•"/>
            </a:pPr>
            <a:endParaRPr lang="en-US" sz="1400" dirty="0">
              <a:latin typeface="+mn-lt"/>
            </a:endParaRPr>
          </a:p>
          <a:p>
            <a:r>
              <a:rPr lang="en-US" sz="1400" dirty="0">
                <a:latin typeface="+mn-lt"/>
              </a:rPr>
              <a:t>The Court states the “operative word . . . [is] “may”. . . .</a:t>
            </a:r>
          </a:p>
          <a:p>
            <a:pPr lvl="0"/>
            <a:endParaRPr lang="en-US" sz="1400" dirty="0">
              <a:latin typeface="+mn-lt"/>
            </a:endParaRPr>
          </a:p>
          <a:p>
            <a:r>
              <a:rPr lang="en-US" sz="1400" dirty="0">
                <a:latin typeface="+mn-lt"/>
              </a:rPr>
              <a:t>The Court holds Plaintiffs failed to carry their burden because:</a:t>
            </a:r>
          </a:p>
          <a:p>
            <a:r>
              <a:rPr lang="en-US" sz="1400" dirty="0">
                <a:latin typeface="+mn-lt"/>
              </a:rPr>
              <a:t> </a:t>
            </a:r>
          </a:p>
          <a:p>
            <a:pPr marL="285750" lvl="0" indent="-285750">
              <a:buFont typeface="Arial" panose="020B0604020202020204" pitchFamily="34" charset="0"/>
              <a:buChar char="•"/>
            </a:pPr>
            <a:r>
              <a:rPr lang="en-US" sz="1400" dirty="0">
                <a:latin typeface="+mn-lt"/>
              </a:rPr>
              <a:t>proof that construction will occur is speculative</a:t>
            </a:r>
          </a:p>
          <a:p>
            <a:pPr marL="285750" lvl="0" indent="-285750">
              <a:buFont typeface="Arial" panose="020B0604020202020204" pitchFamily="34" charset="0"/>
              <a:buChar char="•"/>
            </a:pPr>
            <a:r>
              <a:rPr lang="en-US" sz="1400" dirty="0">
                <a:latin typeface="+mn-lt"/>
              </a:rPr>
              <a:t>conceded that start date is unknown</a:t>
            </a:r>
          </a:p>
          <a:p>
            <a:pPr marL="285750" lvl="0" indent="-285750">
              <a:buFont typeface="Arial" panose="020B0604020202020204" pitchFamily="34" charset="0"/>
              <a:buChar char="•"/>
            </a:pPr>
            <a:endParaRPr lang="en-US" sz="1600" dirty="0">
              <a:latin typeface="+mn-lt"/>
            </a:endParaRPr>
          </a:p>
          <a:p>
            <a:pPr lvl="0"/>
            <a:endParaRPr lang="en-US" sz="1800" dirty="0">
              <a:latin typeface="+mn-lt"/>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51</a:t>
            </a:fld>
            <a:endParaRPr lang="en-US" dirty="0"/>
          </a:p>
        </p:txBody>
      </p:sp>
    </p:spTree>
    <p:extLst>
      <p:ext uri="{BB962C8B-B14F-4D97-AF65-F5344CB8AC3E}">
        <p14:creationId xmlns:p14="http://schemas.microsoft.com/office/powerpoint/2010/main" val="17583469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Public Employees for Environmental Responsibility/U.S. Environmental Protection Agency Region 4 </a:t>
            </a:r>
            <a:r>
              <a:rPr lang="en-US" sz="2000" b="1" dirty="0" err="1">
                <a:solidFill>
                  <a:schemeClr val="bg1"/>
                </a:solidFill>
                <a:latin typeface="+mn-lt"/>
              </a:rPr>
              <a:t>Overfile</a:t>
            </a:r>
            <a:r>
              <a:rPr lang="en-US" sz="2000" b="1" dirty="0">
                <a:solidFill>
                  <a:schemeClr val="bg1"/>
                </a:solidFill>
                <a:latin typeface="+mn-lt"/>
              </a:rPr>
              <a:t> Request:  Tampa, Florida, Wastewater Treatment Plant</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6858000" cy="49606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n-lt"/>
              </a:rPr>
              <a:t>The </a:t>
            </a:r>
            <a:r>
              <a:rPr lang="en-US" sz="1600" dirty="0">
                <a:latin typeface="+mn-lt"/>
              </a:rPr>
              <a:t>Public Employees for Environmental Responsibility (“PEER”) sent a February 4</a:t>
            </a:r>
            <a:r>
              <a:rPr lang="en-US" sz="1600" baseline="30000" dirty="0">
                <a:latin typeface="+mn-lt"/>
              </a:rPr>
              <a:t>th</a:t>
            </a:r>
            <a:r>
              <a:rPr lang="en-US" sz="1600" dirty="0">
                <a:latin typeface="+mn-lt"/>
              </a:rPr>
              <a:t> </a:t>
            </a:r>
            <a:r>
              <a:rPr lang="en-US" sz="1600" dirty="0" err="1">
                <a:latin typeface="+mn-lt"/>
              </a:rPr>
              <a:t>Overfile</a:t>
            </a:r>
            <a:r>
              <a:rPr lang="en-US" sz="1600" dirty="0">
                <a:latin typeface="+mn-lt"/>
              </a:rPr>
              <a:t> </a:t>
            </a:r>
            <a:r>
              <a:rPr lang="en-US" sz="1600" dirty="0" smtClean="0">
                <a:latin typeface="+mn-lt"/>
              </a:rPr>
              <a:t>Request </a:t>
            </a:r>
            <a:r>
              <a:rPr lang="en-US" sz="1600" dirty="0">
                <a:latin typeface="+mn-lt"/>
              </a:rPr>
              <a:t>to the Region 4 Office of the United States Environmental Protection </a:t>
            </a:r>
            <a:r>
              <a:rPr lang="en-US" sz="1600" dirty="0" smtClean="0">
                <a:latin typeface="+mn-lt"/>
              </a:rPr>
              <a:t>Agency requesting </a:t>
            </a:r>
            <a:r>
              <a:rPr lang="en-US" sz="1600" dirty="0">
                <a:latin typeface="+mn-lt"/>
              </a:rPr>
              <a:t>action against the Howard F. </a:t>
            </a:r>
            <a:r>
              <a:rPr lang="en-US" sz="1600" dirty="0" err="1">
                <a:latin typeface="+mn-lt"/>
              </a:rPr>
              <a:t>Curren</a:t>
            </a:r>
            <a:r>
              <a:rPr lang="en-US" sz="1600" dirty="0">
                <a:latin typeface="+mn-lt"/>
              </a:rPr>
              <a:t> Advanced Wastewater Treatment Plant </a:t>
            </a:r>
            <a:r>
              <a:rPr lang="en-US" sz="1600" dirty="0" smtClean="0">
                <a:latin typeface="+mn-lt"/>
              </a:rPr>
              <a:t>that </a:t>
            </a:r>
            <a:r>
              <a:rPr lang="en-US" sz="1600" dirty="0">
                <a:latin typeface="+mn-lt"/>
              </a:rPr>
              <a:t>serves the City of Tampa, Florida.</a:t>
            </a:r>
          </a:p>
          <a:p>
            <a:r>
              <a:rPr lang="en-US" sz="1600" dirty="0">
                <a:latin typeface="+mn-lt"/>
              </a:rPr>
              <a:t> </a:t>
            </a:r>
          </a:p>
          <a:p>
            <a:r>
              <a:rPr lang="en-US" sz="1600" dirty="0">
                <a:latin typeface="+mn-lt"/>
              </a:rPr>
              <a:t>PEER </a:t>
            </a:r>
            <a:r>
              <a:rPr lang="en-US" sz="1600" dirty="0" smtClean="0">
                <a:latin typeface="+mn-lt"/>
              </a:rPr>
              <a:t>stated </a:t>
            </a:r>
            <a:r>
              <a:rPr lang="en-US" sz="1600" dirty="0">
                <a:latin typeface="+mn-lt"/>
              </a:rPr>
              <a:t>that it </a:t>
            </a:r>
            <a:r>
              <a:rPr lang="en-US" sz="1600" dirty="0" smtClean="0">
                <a:latin typeface="+mn-lt"/>
              </a:rPr>
              <a:t>was </a:t>
            </a:r>
            <a:r>
              <a:rPr lang="en-US" sz="1600" dirty="0">
                <a:latin typeface="+mn-lt"/>
              </a:rPr>
              <a:t>seeking EPA’s action because of alleged violations of the Plant’s Clean Water Act National Pollutant Discharge Elimination System </a:t>
            </a:r>
            <a:r>
              <a:rPr lang="en-US" sz="1600" dirty="0" smtClean="0">
                <a:latin typeface="+mn-lt"/>
              </a:rPr>
              <a:t>permit </a:t>
            </a:r>
            <a:r>
              <a:rPr lang="en-US" sz="1600" dirty="0">
                <a:latin typeface="+mn-lt"/>
              </a:rPr>
              <a:t>issued by the Florida Department of Environmental Protection (under its delegated authority pursuant to the Clean Water Act).</a:t>
            </a:r>
          </a:p>
          <a:p>
            <a:r>
              <a:rPr lang="en-US" sz="1600" dirty="0">
                <a:latin typeface="+mn-lt"/>
              </a:rPr>
              <a:t> </a:t>
            </a:r>
          </a:p>
          <a:p>
            <a:r>
              <a:rPr lang="en-US" sz="1600" dirty="0">
                <a:latin typeface="+mn-lt"/>
              </a:rPr>
              <a:t>The Request asks that EPA, pursuant to its response authority under the Clean Water Act, immediately assert primary jurisdiction over the </a:t>
            </a:r>
            <a:r>
              <a:rPr lang="en-US" sz="1600" dirty="0" err="1">
                <a:latin typeface="+mn-lt"/>
              </a:rPr>
              <a:t>NPDES</a:t>
            </a:r>
            <a:r>
              <a:rPr lang="en-US" sz="1600" dirty="0">
                <a:latin typeface="+mn-lt"/>
              </a:rPr>
              <a:t> permit and, with full public participation, take action to comprehensively assess and mitigate the imminent and substantial threat to public health and environmental harm caused by what are described as numerous violations in connection with the Plant’s wastewater discharges</a:t>
            </a:r>
            <a:r>
              <a:rPr lang="en-US" sz="1600" dirty="0" smtClean="0">
                <a:latin typeface="+mn-lt"/>
              </a:rPr>
              <a:t>.</a:t>
            </a:r>
          </a:p>
          <a:p>
            <a:endParaRPr lang="en-US" sz="1600" dirty="0">
              <a:latin typeface="+mn-lt"/>
            </a:endParaRPr>
          </a:p>
          <a:p>
            <a:r>
              <a:rPr lang="en-US" sz="1600" dirty="0">
                <a:latin typeface="+mn-lt"/>
              </a:rPr>
              <a:t>PEER alleges that the Plant has been in noncompliance for 6 of the past 12 quarters and </a:t>
            </a:r>
            <a:r>
              <a:rPr lang="en-US" sz="1600" dirty="0" err="1">
                <a:latin typeface="+mn-lt"/>
              </a:rPr>
              <a:t>SNC</a:t>
            </a:r>
            <a:r>
              <a:rPr lang="en-US" sz="1600" dirty="0">
                <a:latin typeface="+mn-lt"/>
              </a:rPr>
              <a:t> for 2 of the past 12 quarters.  Referenced violations include pH and </a:t>
            </a:r>
            <a:r>
              <a:rPr lang="en-US" sz="1600" dirty="0" err="1">
                <a:latin typeface="+mn-lt"/>
              </a:rPr>
              <a:t>IC25</a:t>
            </a:r>
            <a:r>
              <a:rPr lang="en-US" sz="1600" dirty="0">
                <a:latin typeface="+mn-lt"/>
              </a:rPr>
              <a:t> violations.</a:t>
            </a:r>
          </a:p>
          <a:p>
            <a:endParaRPr lang="en-US" sz="1600" dirty="0">
              <a:latin typeface="+mn-lt"/>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52</a:t>
            </a:fld>
            <a:endParaRPr lang="en-US" dirty="0"/>
          </a:p>
        </p:txBody>
      </p:sp>
    </p:spTree>
    <p:extLst>
      <p:ext uri="{BB962C8B-B14F-4D97-AF65-F5344CB8AC3E}">
        <p14:creationId xmlns:p14="http://schemas.microsoft.com/office/powerpoint/2010/main" val="42771885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800" dirty="0" smtClean="0">
                <a:solidFill>
                  <a:schemeClr val="bg1"/>
                </a:solidFill>
                <a:latin typeface="Calibri" panose="020F0502020204030204" pitchFamily="34" charset="0"/>
              </a:rPr>
              <a:t>Transactions/Litigation</a:t>
            </a:r>
            <a:endParaRPr lang="en-US" sz="28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53</a:t>
            </a:fld>
            <a:endParaRPr lang="en-US" dirty="0"/>
          </a:p>
        </p:txBody>
      </p:sp>
    </p:spTree>
    <p:extLst>
      <p:ext uri="{BB962C8B-B14F-4D97-AF65-F5344CB8AC3E}">
        <p14:creationId xmlns:p14="http://schemas.microsoft.com/office/powerpoint/2010/main" val="9118466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j-lt"/>
              </a:rPr>
              <a:t>Environmental Reporting: </a:t>
            </a:r>
            <a:r>
              <a:rPr lang="en-US" b="1" dirty="0" smtClean="0">
                <a:solidFill>
                  <a:schemeClr val="bg1"/>
                </a:solidFill>
                <a:latin typeface="+mj-lt"/>
              </a:rPr>
              <a:t>Federal Court </a:t>
            </a:r>
            <a:r>
              <a:rPr lang="en-US" b="1" dirty="0">
                <a:solidFill>
                  <a:schemeClr val="bg1"/>
                </a:solidFill>
                <a:latin typeface="+mj-lt"/>
              </a:rPr>
              <a:t>Addresses Employee </a:t>
            </a:r>
            <a:r>
              <a:rPr lang="en-US" b="1" dirty="0" smtClean="0">
                <a:solidFill>
                  <a:schemeClr val="bg1"/>
                </a:solidFill>
                <a:latin typeface="+mj-lt"/>
              </a:rPr>
              <a:t>First Amendment/Public Employer Retaliation </a:t>
            </a:r>
            <a:r>
              <a:rPr lang="en-US" b="1" dirty="0">
                <a:solidFill>
                  <a:schemeClr val="bg1"/>
                </a:solidFill>
                <a:latin typeface="+mj-lt"/>
              </a:rPr>
              <a:t>Claim</a:t>
            </a:r>
            <a:endParaRPr lang="en-US" dirty="0">
              <a:solidFill>
                <a:schemeClr val="bg1"/>
              </a:solidFill>
              <a:latin typeface="+mj-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A </a:t>
            </a:r>
            <a:r>
              <a:rPr lang="en-US" sz="2000" dirty="0">
                <a:latin typeface="+mn-lt"/>
              </a:rPr>
              <a:t>United States District Court (M.D. Fla</a:t>
            </a:r>
            <a:r>
              <a:rPr lang="en-US" sz="2000" dirty="0" smtClean="0">
                <a:latin typeface="+mn-lt"/>
              </a:rPr>
              <a:t>.) addressed </a:t>
            </a:r>
            <a:r>
              <a:rPr lang="en-US" sz="2000" dirty="0">
                <a:latin typeface="+mn-lt"/>
              </a:rPr>
              <a:t>a Motion to Dismiss related to a </a:t>
            </a:r>
            <a:r>
              <a:rPr lang="en-US" sz="2000" dirty="0" smtClean="0">
                <a:latin typeface="+mn-lt"/>
              </a:rPr>
              <a:t>First Amendment </a:t>
            </a:r>
            <a:r>
              <a:rPr lang="en-US" sz="2000" dirty="0">
                <a:latin typeface="+mn-lt"/>
              </a:rPr>
              <a:t>employment retaliation case. See </a:t>
            </a:r>
            <a:r>
              <a:rPr lang="en-US" sz="2000" i="1" dirty="0">
                <a:latin typeface="+mn-lt"/>
              </a:rPr>
              <a:t>Chustz v. City of Marco Island</a:t>
            </a:r>
            <a:r>
              <a:rPr lang="en-US" sz="2000" dirty="0">
                <a:latin typeface="+mn-lt"/>
              </a:rPr>
              <a:t>, 2019 WL 277705.</a:t>
            </a:r>
          </a:p>
          <a:p>
            <a:endParaRPr lang="en-US" sz="2000" dirty="0" smtClean="0">
              <a:latin typeface="+mn-lt"/>
            </a:endParaRPr>
          </a:p>
          <a:p>
            <a:r>
              <a:rPr lang="en-US" sz="2000" dirty="0" smtClean="0">
                <a:latin typeface="+mn-lt"/>
              </a:rPr>
              <a:t>The </a:t>
            </a:r>
            <a:r>
              <a:rPr lang="en-US" sz="2000" dirty="0">
                <a:latin typeface="+mn-lt"/>
              </a:rPr>
              <a:t>Court’s January 22nd opinion discusses litigation involving an employee who alleged his </a:t>
            </a:r>
            <a:r>
              <a:rPr lang="en-US" sz="2000" dirty="0" smtClean="0">
                <a:latin typeface="+mn-lt"/>
              </a:rPr>
              <a:t>termination was </a:t>
            </a:r>
            <a:r>
              <a:rPr lang="en-US" sz="2000" dirty="0">
                <a:latin typeface="+mn-lt"/>
              </a:rPr>
              <a:t>due to reporting environmental violations by a public employer</a:t>
            </a:r>
            <a:r>
              <a:rPr lang="en-US" sz="2000" dirty="0" smtClean="0">
                <a:latin typeface="+mn-lt"/>
              </a:rPr>
              <a:t>.</a:t>
            </a:r>
          </a:p>
          <a:p>
            <a:endParaRPr lang="en-US" sz="2000" dirty="0">
              <a:latin typeface="+mn-lt"/>
            </a:endParaRPr>
          </a:p>
          <a:p>
            <a:r>
              <a:rPr lang="en-US" sz="2000" dirty="0">
                <a:latin typeface="+mn-lt"/>
              </a:rPr>
              <a:t>Chadd Chustz (“</a:t>
            </a:r>
            <a:r>
              <a:rPr lang="en-US" sz="2000" dirty="0" smtClean="0">
                <a:latin typeface="+mn-lt"/>
              </a:rPr>
              <a:t>Plaintiff”) </a:t>
            </a:r>
            <a:r>
              <a:rPr lang="en-US" sz="2000" dirty="0">
                <a:latin typeface="+mn-lt"/>
              </a:rPr>
              <a:t>was stated to be an environmental specialist employed </a:t>
            </a:r>
            <a:r>
              <a:rPr lang="en-US" sz="2000" dirty="0" smtClean="0">
                <a:latin typeface="+mn-lt"/>
              </a:rPr>
              <a:t>by Defendant </a:t>
            </a:r>
            <a:r>
              <a:rPr lang="en-US" sz="2000" dirty="0">
                <a:latin typeface="+mn-lt"/>
              </a:rPr>
              <a:t>City of Marco </a:t>
            </a:r>
            <a:r>
              <a:rPr lang="en-US" sz="2000" dirty="0" smtClean="0">
                <a:latin typeface="+mn-lt"/>
              </a:rPr>
              <a:t>Island.</a:t>
            </a:r>
            <a:endParaRPr lang="en-US" sz="2000" dirty="0">
              <a:latin typeface="+mn-lt"/>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54</a:t>
            </a:fld>
            <a:endParaRPr lang="en-US" dirty="0"/>
          </a:p>
        </p:txBody>
      </p:sp>
    </p:spTree>
    <p:extLst>
      <p:ext uri="{BB962C8B-B14F-4D97-AF65-F5344CB8AC3E}">
        <p14:creationId xmlns:p14="http://schemas.microsoft.com/office/powerpoint/2010/main" val="2626236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Environmental Reporting: Federal Court Addresses Employee First Amendment/Public Employer Retaliation </a:t>
            </a:r>
            <a:r>
              <a:rPr lang="en-US" sz="2000" b="1" dirty="0" smtClean="0">
                <a:solidFill>
                  <a:schemeClr val="bg1"/>
                </a:solidFill>
              </a:rPr>
              <a:t>Claim (</a:t>
            </a:r>
            <a:r>
              <a:rPr lang="en-US" sz="2000" b="1" dirty="0">
                <a:solidFill>
                  <a:schemeClr val="bg1"/>
                </a:solidFill>
              </a:rPr>
              <a:t>Cont.)</a:t>
            </a:r>
          </a:p>
          <a:p>
            <a:pPr algn="ct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j-lt"/>
              </a:rPr>
              <a:t>In </a:t>
            </a:r>
            <a:r>
              <a:rPr lang="en-US" sz="1600" dirty="0">
                <a:latin typeface="+mj-lt"/>
              </a:rPr>
              <a:t>May 2017 Plaintiff is stated to have encountered environmental protection violations which </a:t>
            </a:r>
            <a:r>
              <a:rPr lang="en-US" sz="1600" dirty="0" smtClean="0">
                <a:latin typeface="+mj-lt"/>
              </a:rPr>
              <a:t>involved alleged </a:t>
            </a:r>
            <a:r>
              <a:rPr lang="en-US" sz="1600" dirty="0">
                <a:latin typeface="+mj-lt"/>
              </a:rPr>
              <a:t>false mangrove and wetland environmental reports. </a:t>
            </a:r>
            <a:endParaRPr lang="en-US" sz="1600" dirty="0" smtClean="0">
              <a:latin typeface="+mj-lt"/>
            </a:endParaRPr>
          </a:p>
          <a:p>
            <a:endParaRPr lang="en-US" sz="1600" dirty="0">
              <a:latin typeface="+mj-lt"/>
            </a:endParaRPr>
          </a:p>
          <a:p>
            <a:r>
              <a:rPr lang="en-US" sz="1600" dirty="0" smtClean="0">
                <a:latin typeface="+mj-lt"/>
              </a:rPr>
              <a:t>Stated </a:t>
            </a:r>
            <a:r>
              <a:rPr lang="en-US" sz="1600" dirty="0">
                <a:latin typeface="+mj-lt"/>
              </a:rPr>
              <a:t>to have reported the </a:t>
            </a:r>
            <a:r>
              <a:rPr lang="en-US" sz="1600" dirty="0" smtClean="0">
                <a:latin typeface="+mj-lt"/>
              </a:rPr>
              <a:t>violations to </a:t>
            </a:r>
            <a:r>
              <a:rPr lang="en-US" sz="1600" dirty="0">
                <a:latin typeface="+mj-lt"/>
              </a:rPr>
              <a:t>his immediate supervisor who failed to take action. </a:t>
            </a:r>
            <a:endParaRPr lang="en-US" sz="1600" dirty="0" smtClean="0">
              <a:latin typeface="+mj-lt"/>
            </a:endParaRPr>
          </a:p>
          <a:p>
            <a:endParaRPr lang="en-US" sz="1600" dirty="0">
              <a:latin typeface="+mj-lt"/>
            </a:endParaRPr>
          </a:p>
          <a:p>
            <a:r>
              <a:rPr lang="en-US" sz="1600" dirty="0" smtClean="0">
                <a:latin typeface="+mj-lt"/>
              </a:rPr>
              <a:t>Plaintiff </a:t>
            </a:r>
            <a:r>
              <a:rPr lang="en-US" sz="1600" dirty="0">
                <a:latin typeface="+mj-lt"/>
              </a:rPr>
              <a:t>was stated to </a:t>
            </a:r>
            <a:r>
              <a:rPr lang="en-US" sz="1600" dirty="0" smtClean="0">
                <a:latin typeface="+mj-lt"/>
              </a:rPr>
              <a:t>have reported </a:t>
            </a:r>
            <a:r>
              <a:rPr lang="en-US" sz="1600" dirty="0">
                <a:latin typeface="+mj-lt"/>
              </a:rPr>
              <a:t>the violations to the Florida Department of Environmental Protection and United States </a:t>
            </a:r>
            <a:r>
              <a:rPr lang="en-US" sz="1600" dirty="0" smtClean="0">
                <a:latin typeface="+mj-lt"/>
              </a:rPr>
              <a:t>Army Corps </a:t>
            </a:r>
            <a:r>
              <a:rPr lang="en-US" sz="1600" dirty="0">
                <a:latin typeface="+mj-lt"/>
              </a:rPr>
              <a:t>of Engineers. Such outside disclosures were not part of Plaintiff’s ordinary job duties</a:t>
            </a:r>
            <a:r>
              <a:rPr lang="en-US" sz="1600" dirty="0" smtClean="0">
                <a:latin typeface="+mj-lt"/>
              </a:rPr>
              <a:t>.</a:t>
            </a:r>
          </a:p>
          <a:p>
            <a:endParaRPr lang="en-US" sz="1600" dirty="0">
              <a:latin typeface="+mj-lt"/>
            </a:endParaRPr>
          </a:p>
          <a:p>
            <a:r>
              <a:rPr lang="en-US" sz="1600" dirty="0">
                <a:latin typeface="+mj-lt"/>
              </a:rPr>
              <a:t>Plaintiff alleged that his supervisor both threatened to fire him and issued a written reprimand because of the outside disclosures. Further, he was given a negative performance review which explicitly mentioned the disclosures to state and federal authorities.</a:t>
            </a:r>
          </a:p>
          <a:p>
            <a:endParaRPr lang="en-US" sz="1600" dirty="0">
              <a:latin typeface="+mj-lt"/>
            </a:endParaRPr>
          </a:p>
          <a:p>
            <a:r>
              <a:rPr lang="en-US" sz="1600" dirty="0">
                <a:latin typeface="+mj-lt"/>
              </a:rPr>
              <a:t>The City Motion to Dismiss was denied and the action was allowed to process.</a:t>
            </a:r>
          </a:p>
          <a:p>
            <a:endParaRPr lang="en-US" sz="2000" dirty="0">
              <a:latin typeface="+mn-lt"/>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55</a:t>
            </a:fld>
            <a:endParaRPr lang="en-US" dirty="0"/>
          </a:p>
        </p:txBody>
      </p:sp>
    </p:spTree>
    <p:extLst>
      <p:ext uri="{BB962C8B-B14F-4D97-AF65-F5344CB8AC3E}">
        <p14:creationId xmlns:p14="http://schemas.microsoft.com/office/powerpoint/2010/main" val="30085023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Demolition Contract:  New York Appellate Court Addresses Whether Imposition of Flow Control Constitutes a Significant Change</a:t>
            </a:r>
            <a:endParaRPr lang="en-US" sz="2000" dirty="0">
              <a:solidFill>
                <a:schemeClr val="bg1"/>
              </a:solidFill>
            </a:endParaRPr>
          </a:p>
        </p:txBody>
      </p:sp>
      <p:sp>
        <p:nvSpPr>
          <p:cNvPr id="6" name="Rectangle 16"/>
          <p:cNvSpPr txBox="1">
            <a:spLocks noChangeArrowheads="1"/>
          </p:cNvSpPr>
          <p:nvPr/>
        </p:nvSpPr>
        <p:spPr bwMode="auto">
          <a:xfrm>
            <a:off x="685800" y="1592580"/>
            <a:ext cx="6858000" cy="49606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n-lt"/>
              </a:rPr>
              <a:t>A </a:t>
            </a:r>
            <a:r>
              <a:rPr lang="en-US" sz="1600" dirty="0">
                <a:latin typeface="+mn-lt"/>
              </a:rPr>
              <a:t>New York Appellate </a:t>
            </a:r>
            <a:r>
              <a:rPr lang="en-US" sz="1600" dirty="0" smtClean="0">
                <a:latin typeface="+mn-lt"/>
              </a:rPr>
              <a:t>Court </a:t>
            </a:r>
            <a:r>
              <a:rPr lang="en-US" sz="1600" dirty="0">
                <a:latin typeface="+mn-lt"/>
              </a:rPr>
              <a:t>addressed in a January 9</a:t>
            </a:r>
            <a:r>
              <a:rPr lang="en-US" sz="1600" baseline="30000" dirty="0">
                <a:latin typeface="+mn-lt"/>
              </a:rPr>
              <a:t>th</a:t>
            </a:r>
            <a:r>
              <a:rPr lang="en-US" sz="1600" dirty="0">
                <a:latin typeface="+mn-lt"/>
              </a:rPr>
              <a:t> opinion the effect of flow control by a local governmental authority on a demolition contract.</a:t>
            </a:r>
          </a:p>
          <a:p>
            <a:r>
              <a:rPr lang="en-US" sz="1600" dirty="0">
                <a:latin typeface="+mn-lt"/>
              </a:rPr>
              <a:t> </a:t>
            </a:r>
          </a:p>
          <a:p>
            <a:r>
              <a:rPr lang="en-US" sz="1600" dirty="0">
                <a:latin typeface="+mn-lt"/>
              </a:rPr>
              <a:t>The focus of the decision was whether a general contractor was entitled to additional compensation because of the imposition of flow control fees after the contract was executed.</a:t>
            </a:r>
          </a:p>
          <a:p>
            <a:r>
              <a:rPr lang="en-US" sz="1600" dirty="0">
                <a:latin typeface="+mn-lt"/>
              </a:rPr>
              <a:t> </a:t>
            </a:r>
          </a:p>
          <a:p>
            <a:r>
              <a:rPr lang="en-US" sz="1600" dirty="0">
                <a:latin typeface="+mn-lt"/>
              </a:rPr>
              <a:t>Stephen J. </a:t>
            </a:r>
            <a:r>
              <a:rPr lang="en-US" sz="1600" dirty="0" smtClean="0">
                <a:latin typeface="+mn-lt"/>
              </a:rPr>
              <a:t>Mignanao was </a:t>
            </a:r>
            <a:r>
              <a:rPr lang="en-US" sz="1600" dirty="0">
                <a:latin typeface="+mn-lt"/>
              </a:rPr>
              <a:t>hired as the general contractor for a New York State Department of Transportation (“DOT”) bridge reconstruction/replacement project.  </a:t>
            </a:r>
            <a:endParaRPr lang="en-US" sz="1600" dirty="0" smtClean="0">
              <a:latin typeface="+mn-lt"/>
            </a:endParaRPr>
          </a:p>
          <a:p>
            <a:endParaRPr lang="en-US" sz="1600" dirty="0">
              <a:latin typeface="+mn-lt"/>
            </a:endParaRPr>
          </a:p>
          <a:p>
            <a:r>
              <a:rPr lang="en-US" sz="1600" dirty="0" smtClean="0">
                <a:latin typeface="+mn-lt"/>
              </a:rPr>
              <a:t>Demolition </a:t>
            </a:r>
            <a:r>
              <a:rPr lang="en-US" sz="1600" dirty="0">
                <a:latin typeface="+mn-lt"/>
              </a:rPr>
              <a:t>and disposal related work was subcontracted to L.M. Sessler Excavating &amp; Wrecking, Inc. </a:t>
            </a:r>
            <a:r>
              <a:rPr lang="en-US" sz="1600" dirty="0" smtClean="0">
                <a:latin typeface="+mn-lt"/>
              </a:rPr>
              <a:t> </a:t>
            </a:r>
            <a:endParaRPr lang="en-US" sz="1600" dirty="0">
              <a:latin typeface="+mn-lt"/>
            </a:endParaRPr>
          </a:p>
          <a:p>
            <a:r>
              <a:rPr lang="en-US" sz="1600" dirty="0">
                <a:latin typeface="+mn-lt"/>
              </a:rPr>
              <a:t> </a:t>
            </a:r>
          </a:p>
          <a:p>
            <a:r>
              <a:rPr lang="en-US" sz="1600" dirty="0">
                <a:latin typeface="+mn-lt"/>
              </a:rPr>
              <a:t>Demolition debris were initially deposited in a permitted solid waste landfill by the Subcontractor.  </a:t>
            </a:r>
            <a:endParaRPr lang="en-US" sz="1600" dirty="0" smtClean="0">
              <a:latin typeface="+mn-lt"/>
            </a:endParaRPr>
          </a:p>
          <a:p>
            <a:endParaRPr lang="en-US" sz="1600" dirty="0">
              <a:latin typeface="+mn-lt"/>
            </a:endParaRPr>
          </a:p>
          <a:p>
            <a:r>
              <a:rPr lang="en-US" sz="1600" dirty="0" smtClean="0">
                <a:latin typeface="+mn-lt"/>
              </a:rPr>
              <a:t>The </a:t>
            </a:r>
            <a:r>
              <a:rPr lang="en-US" sz="1600" dirty="0">
                <a:latin typeface="+mn-lt"/>
              </a:rPr>
              <a:t>Subcontractor was paid for the recycled value of the material.  </a:t>
            </a:r>
            <a:endParaRPr lang="en-US" sz="1600" dirty="0" smtClean="0">
              <a:latin typeface="+mn-lt"/>
            </a:endParaRPr>
          </a:p>
          <a:p>
            <a:endParaRPr lang="en-US" sz="1600" dirty="0">
              <a:latin typeface="+mn-lt"/>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56</a:t>
            </a:fld>
            <a:endParaRPr lang="en-US" dirty="0"/>
          </a:p>
        </p:txBody>
      </p:sp>
    </p:spTree>
    <p:extLst>
      <p:ext uri="{BB962C8B-B14F-4D97-AF65-F5344CB8AC3E}">
        <p14:creationId xmlns:p14="http://schemas.microsoft.com/office/powerpoint/2010/main" val="20464721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Demolition Contract:  New York Appellate Court Addresses Whether Imposition of Flow Control Constitutes a Significant </a:t>
            </a:r>
            <a:r>
              <a:rPr lang="en-US" sz="2000" b="1" dirty="0" smtClean="0">
                <a:solidFill>
                  <a:schemeClr val="bg1"/>
                </a:solidFill>
              </a:rPr>
              <a:t>Change </a:t>
            </a:r>
            <a:r>
              <a:rPr lang="en-US" sz="2000" b="1" dirty="0">
                <a:solidFill>
                  <a:schemeClr val="bg1"/>
                </a:solidFill>
              </a:rPr>
              <a:t>(Cont.)</a:t>
            </a:r>
          </a:p>
          <a:p>
            <a:pPr algn="ct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mn-lt"/>
              </a:rPr>
              <a:t>The Rockland County Solid Waste Management Authority subsequently enacted Local Law No. 2-2008 which instituted “flow control</a:t>
            </a:r>
            <a:r>
              <a:rPr lang="en-US" sz="1800" dirty="0" smtClean="0">
                <a:latin typeface="+mn-lt"/>
              </a:rPr>
              <a:t>.”</a:t>
            </a:r>
          </a:p>
          <a:p>
            <a:endParaRPr lang="en-US" sz="1800" dirty="0">
              <a:latin typeface="+mn-lt"/>
            </a:endParaRPr>
          </a:p>
          <a:p>
            <a:r>
              <a:rPr lang="en-US" sz="1800" dirty="0" smtClean="0">
                <a:latin typeface="+mn-lt"/>
              </a:rPr>
              <a:t>Flow </a:t>
            </a:r>
            <a:r>
              <a:rPr lang="en-US" sz="1800" dirty="0">
                <a:latin typeface="+mn-lt"/>
              </a:rPr>
              <a:t>control is a legal provision that allows governments to designate the places where municipal solid waste and recyclables are taken for processing, treatment, or disposal.  Governments often engage in flow control for economic reasons.</a:t>
            </a:r>
          </a:p>
          <a:p>
            <a:r>
              <a:rPr lang="en-US" sz="1800" dirty="0">
                <a:latin typeface="+mn-lt"/>
              </a:rPr>
              <a:t> </a:t>
            </a:r>
          </a:p>
          <a:p>
            <a:r>
              <a:rPr lang="en-US" sz="1800" dirty="0">
                <a:latin typeface="+mn-lt"/>
              </a:rPr>
              <a:t>The Law required that the Subcontractor dispose of the demolition material at the Authority facility and imposed a fee for disposal.  The Contractor sought additional compensation from DOT on behalf of the Contractor.  </a:t>
            </a:r>
            <a:endParaRPr lang="en-US" sz="1800" dirty="0" smtClean="0">
              <a:latin typeface="+mn-lt"/>
            </a:endParaRPr>
          </a:p>
          <a:p>
            <a:endParaRPr lang="en-US" sz="1800" dirty="0">
              <a:latin typeface="+mn-lt"/>
            </a:endParaRPr>
          </a:p>
          <a:p>
            <a:r>
              <a:rPr lang="en-US" sz="1800" dirty="0" smtClean="0">
                <a:latin typeface="+mn-lt"/>
              </a:rPr>
              <a:t>DOT </a:t>
            </a:r>
            <a:r>
              <a:rPr lang="en-US" sz="1800" dirty="0">
                <a:latin typeface="+mn-lt"/>
              </a:rPr>
              <a:t>refused.</a:t>
            </a:r>
          </a:p>
          <a:p>
            <a:r>
              <a:rPr lang="en-US" sz="1800" dirty="0">
                <a:latin typeface="+mn-lt"/>
              </a:rPr>
              <a:t> </a:t>
            </a:r>
          </a:p>
          <a:p>
            <a:r>
              <a:rPr lang="en-US" sz="1800" dirty="0">
                <a:latin typeface="+mn-lt"/>
              </a:rPr>
              <a:t>The Contractor argued that:</a:t>
            </a:r>
          </a:p>
          <a:p>
            <a:r>
              <a:rPr lang="en-US" sz="1800" dirty="0">
                <a:latin typeface="+mn-lt"/>
              </a:rPr>
              <a:t> </a:t>
            </a:r>
          </a:p>
          <a:p>
            <a:pPr marL="457200"/>
            <a:r>
              <a:rPr lang="en-US" sz="1800" dirty="0">
                <a:latin typeface="+mn-lt"/>
              </a:rPr>
              <a:t>. . . enforcement of the Flow Control Law constituted a “significant change in the character of work,” entitling the claimant to additional compensation under the general contract</a:t>
            </a:r>
            <a:r>
              <a:rPr lang="en-US" sz="2000" dirty="0"/>
              <a:t>.</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57</a:t>
            </a:fld>
            <a:endParaRPr lang="en-US" dirty="0"/>
          </a:p>
        </p:txBody>
      </p:sp>
    </p:spTree>
    <p:extLst>
      <p:ext uri="{BB962C8B-B14F-4D97-AF65-F5344CB8AC3E}">
        <p14:creationId xmlns:p14="http://schemas.microsoft.com/office/powerpoint/2010/main" val="1060398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Demolition Contract:  New York Appellate Court Addresses Whether Imposition of Flow Control Constitutes a Significant </a:t>
            </a:r>
            <a:r>
              <a:rPr lang="en-US" sz="2000" b="1" dirty="0" smtClean="0">
                <a:solidFill>
                  <a:schemeClr val="bg1"/>
                </a:solidFill>
              </a:rPr>
              <a:t>Change </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n-lt"/>
              </a:rPr>
              <a:t>The </a:t>
            </a:r>
            <a:r>
              <a:rPr lang="en-US" sz="1600" dirty="0">
                <a:latin typeface="+mn-lt"/>
              </a:rPr>
              <a:t>Court noted that the contract both required the Contractor to comply with all applicable laws (with the costs of compliance included in the contract price) and addressed the disposal of waste at permitted facilities.  </a:t>
            </a:r>
            <a:endParaRPr lang="en-US" sz="1600" dirty="0" smtClean="0">
              <a:latin typeface="+mn-lt"/>
            </a:endParaRPr>
          </a:p>
          <a:p>
            <a:endParaRPr lang="en-US" sz="1600" dirty="0">
              <a:latin typeface="+mn-lt"/>
            </a:endParaRPr>
          </a:p>
          <a:p>
            <a:pPr marL="285750" indent="-285750">
              <a:buFont typeface="Arial" panose="020B0604020202020204" pitchFamily="34" charset="0"/>
              <a:buChar char="•"/>
            </a:pPr>
            <a:r>
              <a:rPr lang="en-US" sz="1600" dirty="0" smtClean="0">
                <a:latin typeface="+mn-lt"/>
              </a:rPr>
              <a:t>Reference </a:t>
            </a:r>
            <a:r>
              <a:rPr lang="en-US" sz="1600" dirty="0">
                <a:latin typeface="+mn-lt"/>
              </a:rPr>
              <a:t>to the disposal of waste was deemed an acknowledgement as to the value of removed waste to the claimant (i.e., Contractor) as a commodity that could be sold to permitted facilities for beneficial reuse, recovery, or recycling purposes.  </a:t>
            </a:r>
          </a:p>
          <a:p>
            <a:r>
              <a:rPr lang="en-US" sz="1600" dirty="0">
                <a:latin typeface="+mn-lt"/>
              </a:rPr>
              <a:t> </a:t>
            </a:r>
          </a:p>
          <a:p>
            <a:pPr marL="285750" indent="-285750">
              <a:buFont typeface="Arial" panose="020B0604020202020204" pitchFamily="34" charset="0"/>
              <a:buChar char="•"/>
            </a:pPr>
            <a:r>
              <a:rPr lang="en-US" sz="1600" dirty="0">
                <a:latin typeface="+mn-lt"/>
              </a:rPr>
              <a:t>R</a:t>
            </a:r>
            <a:r>
              <a:rPr lang="en-US" sz="1600" dirty="0" smtClean="0">
                <a:latin typeface="+mn-lt"/>
              </a:rPr>
              <a:t>eferenced </a:t>
            </a:r>
            <a:r>
              <a:rPr lang="en-US" sz="1600" dirty="0">
                <a:latin typeface="+mn-lt"/>
              </a:rPr>
              <a:t>was language indicating that nothing prevented the Contractor from removing the waste to appropriate facilities for such purposes and limited reference to other disposal site requirements.  </a:t>
            </a:r>
            <a:endParaRPr lang="en-US" sz="1600" dirty="0" smtClean="0">
              <a:latin typeface="+mn-lt"/>
            </a:endParaRPr>
          </a:p>
          <a:p>
            <a:pPr marL="285750" indent="-285750">
              <a:buFont typeface="Arial" panose="020B0604020202020204" pitchFamily="34" charset="0"/>
              <a:buChar char="•"/>
            </a:pPr>
            <a:endParaRPr lang="en-US" sz="1600" dirty="0">
              <a:latin typeface="+mn-lt"/>
            </a:endParaRPr>
          </a:p>
          <a:p>
            <a:pPr marL="285750" indent="-285750">
              <a:buFont typeface="Arial" panose="020B0604020202020204" pitchFamily="34" charset="0"/>
              <a:buChar char="•"/>
            </a:pPr>
            <a:r>
              <a:rPr lang="en-US" sz="1600" dirty="0" smtClean="0">
                <a:latin typeface="+mn-lt"/>
              </a:rPr>
              <a:t>Such </a:t>
            </a:r>
            <a:r>
              <a:rPr lang="en-US" sz="1600" dirty="0">
                <a:latin typeface="+mn-lt"/>
              </a:rPr>
              <a:t>provisions were deemed to raise some  ambiguity as to whether the Contractor would be required to deposit waste at the Authority since it had no such facilities at the time the parties entered into a contract.  </a:t>
            </a:r>
            <a:endParaRPr lang="en-US" sz="1600" dirty="0" smtClean="0">
              <a:latin typeface="+mn-lt"/>
            </a:endParaRPr>
          </a:p>
          <a:p>
            <a:pPr marL="285750" indent="-285750">
              <a:buFont typeface="Arial" panose="020B0604020202020204" pitchFamily="34" charset="0"/>
              <a:buChar char="•"/>
            </a:pPr>
            <a:r>
              <a:rPr lang="en-US" sz="1600" dirty="0" smtClean="0">
                <a:latin typeface="+mn-lt"/>
              </a:rPr>
              <a:t>The </a:t>
            </a:r>
            <a:r>
              <a:rPr lang="en-US" sz="1600" dirty="0">
                <a:latin typeface="+mn-lt"/>
              </a:rPr>
              <a:t>Court determined that extrinsic evidence of the parties’ intent could be considered.</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58</a:t>
            </a:fld>
            <a:endParaRPr lang="en-US" dirty="0"/>
          </a:p>
        </p:txBody>
      </p:sp>
    </p:spTree>
    <p:extLst>
      <p:ext uri="{BB962C8B-B14F-4D97-AF65-F5344CB8AC3E}">
        <p14:creationId xmlns:p14="http://schemas.microsoft.com/office/powerpoint/2010/main" val="36989560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Demolition Contract:  New York Appellate Court Addresses Whether Imposition of Flow Control Constitutes a Significant Change (Cont.)</a:t>
            </a: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Contractor </a:t>
            </a:r>
            <a:r>
              <a:rPr lang="en-US" sz="2000" dirty="0">
                <a:latin typeface="+mn-lt"/>
              </a:rPr>
              <a:t>was also noted to have submitted evidence that the Authority had no facility at the time to recycle concrete and was not enforcing the Law in regard to any DOT projects. </a:t>
            </a:r>
            <a:endParaRPr lang="en-US" sz="2000" dirty="0" smtClean="0">
              <a:latin typeface="+mn-lt"/>
            </a:endParaRPr>
          </a:p>
          <a:p>
            <a:endParaRPr lang="en-US" sz="2000" dirty="0">
              <a:latin typeface="+mn-lt"/>
            </a:endParaRPr>
          </a:p>
          <a:p>
            <a:r>
              <a:rPr lang="en-US" sz="2000" dirty="0">
                <a:latin typeface="+mn-lt"/>
              </a:rPr>
              <a:t>DOT is stated to have failed to controvert the previously referenced evidence raising a triable issue of fact regarding the scope of the work and whether there was a significant change in the character of the work triggering entitlement to compensation.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59</a:t>
            </a:fld>
            <a:endParaRPr lang="en-US" dirty="0"/>
          </a:p>
        </p:txBody>
      </p:sp>
    </p:spTree>
    <p:extLst>
      <p:ext uri="{BB962C8B-B14F-4D97-AF65-F5344CB8AC3E}">
        <p14:creationId xmlns:p14="http://schemas.microsoft.com/office/powerpoint/2010/main" val="164322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Modernizing Ignitable </a:t>
            </a:r>
            <a:r>
              <a:rPr lang="en-US" b="1" dirty="0" smtClean="0">
                <a:solidFill>
                  <a:schemeClr val="bg1"/>
                </a:solidFill>
                <a:latin typeface="+mn-lt"/>
              </a:rPr>
              <a:t>Liquid Determinations/</a:t>
            </a:r>
            <a:r>
              <a:rPr lang="en-US" b="1" dirty="0" err="1" smtClean="0">
                <a:solidFill>
                  <a:schemeClr val="bg1"/>
                </a:solidFill>
                <a:latin typeface="+mn-lt"/>
              </a:rPr>
              <a:t>RCRA</a:t>
            </a:r>
            <a:r>
              <a:rPr lang="en-US" b="1" dirty="0">
                <a:solidFill>
                  <a:schemeClr val="bg1"/>
                </a:solidFill>
                <a:latin typeface="+mn-lt"/>
              </a:rPr>
              <a:t>: </a:t>
            </a:r>
            <a:endParaRPr lang="en-US" b="1" dirty="0" smtClean="0">
              <a:solidFill>
                <a:schemeClr val="bg1"/>
              </a:solidFill>
              <a:latin typeface="+mn-lt"/>
            </a:endParaRPr>
          </a:p>
          <a:p>
            <a:pPr algn="ctr"/>
            <a:r>
              <a:rPr lang="en-US" b="1" dirty="0" smtClean="0">
                <a:solidFill>
                  <a:schemeClr val="bg1"/>
                </a:solidFill>
                <a:latin typeface="+mn-lt"/>
              </a:rPr>
              <a:t>U.S. Environmental </a:t>
            </a:r>
            <a:r>
              <a:rPr lang="en-US" b="1" dirty="0">
                <a:solidFill>
                  <a:schemeClr val="bg1"/>
                </a:solidFill>
                <a:latin typeface="+mn-lt"/>
              </a:rPr>
              <a:t>Protection Agency</a:t>
            </a:r>
          </a:p>
          <a:p>
            <a:pPr algn="ctr"/>
            <a:r>
              <a:rPr lang="en-US" b="1" dirty="0">
                <a:solidFill>
                  <a:schemeClr val="bg1"/>
                </a:solidFill>
                <a:latin typeface="+mn-lt"/>
              </a:rPr>
              <a:t>Proposed </a:t>
            </a:r>
            <a:r>
              <a:rPr lang="en-US" b="1" dirty="0" smtClean="0">
                <a:solidFill>
                  <a:schemeClr val="bg1"/>
                </a:solidFill>
                <a:latin typeface="+mn-lt"/>
              </a:rPr>
              <a:t>Rule (cont.)</a:t>
            </a:r>
            <a:endParaRPr kumimoji="0" lang="en-US" b="1" i="0" u="none" strike="noStrike" kern="0" cap="none" spc="0" normalizeH="0" baseline="0" noProof="0" dirty="0" smtClean="0">
              <a:ln>
                <a:noFill/>
              </a:ln>
              <a:solidFill>
                <a:schemeClr val="bg1"/>
              </a:solidFill>
              <a:effectLst/>
              <a:uLnTx/>
              <a:uFillTx/>
              <a:latin typeface="+mn-lt"/>
              <a:ea typeface="+mj-ea"/>
              <a:cs typeface="+mj-cs"/>
            </a:endParaRPr>
          </a:p>
        </p:txBody>
      </p:sp>
      <p:sp>
        <p:nvSpPr>
          <p:cNvPr id="6" name="Rectangle 16"/>
          <p:cNvSpPr txBox="1">
            <a:spLocks noChangeArrowheads="1"/>
          </p:cNvSpPr>
          <p:nvPr/>
        </p:nvSpPr>
        <p:spPr bwMode="auto">
          <a:xfrm>
            <a:off x="800100" y="157734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800" dirty="0" smtClean="0">
              <a:latin typeface="+mn-lt"/>
            </a:endParaRPr>
          </a:p>
          <a:p>
            <a:endParaRPr lang="en-US" sz="1800" dirty="0">
              <a:latin typeface="+mn-lt"/>
            </a:endParaRPr>
          </a:p>
          <a:p>
            <a:r>
              <a:rPr lang="en-US" sz="1800" dirty="0" smtClean="0">
                <a:latin typeface="+mn-lt"/>
              </a:rPr>
              <a:t>Cited as an example is the fact that the methods require mercury thermometers – which are being phased out because of the environmental health and safety concerns</a:t>
            </a:r>
            <a:r>
              <a:rPr lang="en-US" sz="1800" dirty="0" smtClean="0"/>
              <a:t>.</a:t>
            </a:r>
          </a:p>
          <a:p>
            <a:endParaRPr kumimoji="0" lang="en-US" sz="1800" b="0" u="none" strike="noStrike" kern="0" cap="none" spc="0" normalizeH="0" baseline="0" noProof="0" dirty="0">
              <a:ln>
                <a:noFill/>
              </a:ln>
              <a:solidFill>
                <a:srgbClr val="00529F"/>
              </a:solidFill>
              <a:effectLst/>
              <a:uLnTx/>
              <a:uFillTx/>
              <a:latin typeface="+mn-lt"/>
              <a:ea typeface="+mn-ea"/>
            </a:endParaRPr>
          </a:p>
          <a:p>
            <a:r>
              <a:rPr lang="en-US" sz="1800" dirty="0">
                <a:latin typeface="+mn-lt"/>
              </a:rPr>
              <a:t>EPA is also </a:t>
            </a:r>
            <a:r>
              <a:rPr lang="en-US" sz="1800" dirty="0" smtClean="0">
                <a:latin typeface="+mn-lt"/>
              </a:rPr>
              <a:t>addressing:</a:t>
            </a:r>
            <a:endParaRPr lang="en-US" sz="1800" dirty="0">
              <a:latin typeface="+mn-lt"/>
            </a:endParaRPr>
          </a:p>
          <a:p>
            <a:pPr marL="742950" indent="-285750">
              <a:buFont typeface="Arial" panose="020B0604020202020204" pitchFamily="34" charset="0"/>
              <a:buChar char="•"/>
            </a:pPr>
            <a:r>
              <a:rPr lang="en-US" sz="1800" dirty="0" smtClean="0">
                <a:latin typeface="+mn-lt"/>
              </a:rPr>
              <a:t>Revision </a:t>
            </a:r>
            <a:r>
              <a:rPr lang="en-US" sz="1800" dirty="0">
                <a:latin typeface="+mn-lt"/>
              </a:rPr>
              <a:t>to the Aqueous Alcohol Exclusion</a:t>
            </a:r>
          </a:p>
          <a:p>
            <a:pPr marL="742950" indent="-285750">
              <a:buFont typeface="Arial" panose="020B0604020202020204" pitchFamily="34" charset="0"/>
              <a:buChar char="•"/>
            </a:pPr>
            <a:r>
              <a:rPr lang="en-US" sz="1800" dirty="0" smtClean="0">
                <a:latin typeface="+mn-lt"/>
              </a:rPr>
              <a:t>Revision </a:t>
            </a:r>
            <a:r>
              <a:rPr lang="en-US" sz="1800" dirty="0">
                <a:latin typeface="+mn-lt"/>
              </a:rPr>
              <a:t>to Codify Sampling Guidance for Multiphase Wastes</a:t>
            </a:r>
          </a:p>
          <a:p>
            <a:pPr marL="742950" indent="-285750">
              <a:buFont typeface="Arial" panose="020B0604020202020204" pitchFamily="34" charset="0"/>
              <a:buChar char="•"/>
            </a:pPr>
            <a:r>
              <a:rPr lang="en-US" sz="1800" dirty="0" smtClean="0">
                <a:latin typeface="+mn-lt"/>
              </a:rPr>
              <a:t>Proposed </a:t>
            </a:r>
            <a:r>
              <a:rPr lang="en-US" sz="1800" dirty="0">
                <a:latin typeface="+mn-lt"/>
              </a:rPr>
              <a:t>Changes to the Definition of Ignitable Compressed Gas</a:t>
            </a:r>
          </a:p>
          <a:p>
            <a:pPr marL="742950" indent="-285750">
              <a:buFont typeface="Arial" panose="020B0604020202020204" pitchFamily="34" charset="0"/>
              <a:buChar char="•"/>
            </a:pPr>
            <a:r>
              <a:rPr lang="en-US" sz="1800" dirty="0" smtClean="0">
                <a:latin typeface="+mn-lt"/>
              </a:rPr>
              <a:t>Proposed </a:t>
            </a:r>
            <a:r>
              <a:rPr lang="en-US" sz="1800" dirty="0">
                <a:latin typeface="+mn-lt"/>
              </a:rPr>
              <a:t>Revision to the Air Sampling and Stack Emissions Methods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a:t>
            </a:fld>
            <a:endParaRPr lang="en-US" dirty="0"/>
          </a:p>
        </p:txBody>
      </p:sp>
    </p:spTree>
    <p:extLst>
      <p:ext uri="{BB962C8B-B14F-4D97-AF65-F5344CB8AC3E}">
        <p14:creationId xmlns:p14="http://schemas.microsoft.com/office/powerpoint/2010/main" val="5946966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Is Recycling Constitutionally Protected Political Speech?  Federal Court Addresses Standing Issue</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Plaintiff </a:t>
            </a:r>
            <a:r>
              <a:rPr lang="en-US" sz="2000" dirty="0">
                <a:latin typeface="+mn-lt"/>
              </a:rPr>
              <a:t>Randall S. Krause filed a pro se Complaint in the United States District Court (Nebraska) alleging that recycling is constitutionally protected political speech.  See </a:t>
            </a:r>
            <a:r>
              <a:rPr lang="en-US" sz="2000" i="1" dirty="0">
                <a:latin typeface="+mn-lt"/>
              </a:rPr>
              <a:t>Krause v. Metropolitan Entertainment &amp; Convention Authority</a:t>
            </a:r>
            <a:r>
              <a:rPr lang="en-US" sz="2000" dirty="0">
                <a:latin typeface="+mn-lt"/>
              </a:rPr>
              <a:t>, 2019 WL 108881 (January 4, 2019).</a:t>
            </a:r>
          </a:p>
          <a:p>
            <a:r>
              <a:rPr lang="en-US" sz="2000" dirty="0">
                <a:latin typeface="+mn-lt"/>
              </a:rPr>
              <a:t> </a:t>
            </a:r>
          </a:p>
          <a:p>
            <a:r>
              <a:rPr lang="en-US" sz="2000" dirty="0" smtClean="0">
                <a:latin typeface="+mn-lt"/>
              </a:rPr>
              <a:t>Plaintiff </a:t>
            </a:r>
            <a:r>
              <a:rPr lang="en-US" sz="2000" dirty="0">
                <a:latin typeface="+mn-lt"/>
              </a:rPr>
              <a:t>Krause’s Complaint alleged that he placed a recyclable item into a recycling bin at TD Ameritrade Park (“Park”) in Omaha, Nebraska.  The Park is stated to be operated by MECA.  </a:t>
            </a:r>
          </a:p>
          <a:p>
            <a:endParaRPr lang="en-US" sz="2000" dirty="0" smtClean="0">
              <a:latin typeface="+mn-lt"/>
            </a:endParaRPr>
          </a:p>
          <a:p>
            <a:r>
              <a:rPr lang="en-US" sz="2000" dirty="0" smtClean="0">
                <a:latin typeface="+mn-lt"/>
              </a:rPr>
              <a:t>Plaintiff </a:t>
            </a:r>
            <a:r>
              <a:rPr lang="en-US" sz="2000" dirty="0">
                <a:latin typeface="+mn-lt"/>
              </a:rPr>
              <a:t>Krause contended that it is MECA’s practice to throw “all of the recycling away into two compactors that are emptied at a landfill.”</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60</a:t>
            </a:fld>
            <a:endParaRPr lang="en-US" dirty="0"/>
          </a:p>
        </p:txBody>
      </p:sp>
    </p:spTree>
    <p:extLst>
      <p:ext uri="{BB962C8B-B14F-4D97-AF65-F5344CB8AC3E}">
        <p14:creationId xmlns:p14="http://schemas.microsoft.com/office/powerpoint/2010/main" val="2194789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Is Recycling Constitutionally Protected Political Speech?  Federal Court Addresses Standing </a:t>
            </a:r>
            <a:r>
              <a:rPr lang="en-US" sz="2000" b="1" dirty="0" smtClean="0">
                <a:solidFill>
                  <a:schemeClr val="bg1"/>
                </a:solidFill>
              </a:rPr>
              <a:t>Issue (</a:t>
            </a:r>
            <a:r>
              <a:rPr lang="en-US" sz="2000" b="1" dirty="0" smtClean="0">
                <a:solidFill>
                  <a:schemeClr val="bg1"/>
                </a:solidFill>
                <a:latin typeface="Calibri" panose="020F0502020204030204" pitchFamily="34" charset="0"/>
              </a:rPr>
              <a:t>Cont</a:t>
            </a:r>
            <a:r>
              <a:rPr lang="en-US" sz="2000" b="1" dirty="0">
                <a:solidFill>
                  <a:schemeClr val="bg1"/>
                </a:solidFill>
                <a:latin typeface="Calibri" panose="020F0502020204030204" pitchFamily="34" charset="0"/>
              </a:rPr>
              <a:t>.)</a:t>
            </a:r>
            <a:endParaRPr lang="en-US" sz="2000" dirty="0">
              <a:solidFill>
                <a:schemeClr val="bg1"/>
              </a:solidFill>
              <a:latin typeface="Calibri" panose="020F0502020204030204" pitchFamily="34" charset="0"/>
            </a:endParaRPr>
          </a:p>
          <a:p>
            <a:pPr algn="ct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The </a:t>
            </a:r>
            <a:r>
              <a:rPr lang="en-US" sz="2000" dirty="0">
                <a:latin typeface="+mn-lt"/>
              </a:rPr>
              <a:t>Complaint asserted that:</a:t>
            </a:r>
          </a:p>
          <a:p>
            <a:r>
              <a:rPr lang="en-US" sz="2000" dirty="0">
                <a:latin typeface="+mn-lt"/>
              </a:rPr>
              <a:t> </a:t>
            </a:r>
          </a:p>
          <a:p>
            <a:pPr marL="342900" lvl="0" indent="-342900">
              <a:buFont typeface="Arial" panose="020B0604020202020204" pitchFamily="34" charset="0"/>
              <a:buChar char="•"/>
            </a:pPr>
            <a:r>
              <a:rPr lang="en-US" sz="2000" dirty="0">
                <a:latin typeface="+mn-lt"/>
              </a:rPr>
              <a:t>Recycling is political speech because it is an expression of support for the environmental movement</a:t>
            </a:r>
          </a:p>
          <a:p>
            <a:pPr marL="342900" lvl="0" indent="-342900">
              <a:buFont typeface="Arial" panose="020B0604020202020204" pitchFamily="34" charset="0"/>
              <a:buChar char="•"/>
            </a:pPr>
            <a:r>
              <a:rPr lang="en-US" sz="2000" dirty="0">
                <a:latin typeface="+mn-lt"/>
              </a:rPr>
              <a:t>MECA’s recycling program abridges his freedom of speech in violation of the First and Fourteenth Amendments by penalizing political speech without due process of law</a:t>
            </a:r>
          </a:p>
          <a:p>
            <a:r>
              <a:rPr lang="en-US" sz="2000" dirty="0">
                <a:latin typeface="+mn-lt"/>
              </a:rPr>
              <a:t> </a:t>
            </a:r>
          </a:p>
          <a:p>
            <a:r>
              <a:rPr lang="en-US" sz="2000" dirty="0">
                <a:latin typeface="+mn-lt"/>
              </a:rPr>
              <a:t>The Complaint </a:t>
            </a:r>
            <a:r>
              <a:rPr lang="en-US" sz="2000" dirty="0" smtClean="0">
                <a:latin typeface="+mn-lt"/>
              </a:rPr>
              <a:t>sought:</a:t>
            </a:r>
            <a:endParaRPr lang="en-US" sz="2000" dirty="0">
              <a:latin typeface="+mn-lt"/>
            </a:endParaRPr>
          </a:p>
          <a:p>
            <a:r>
              <a:rPr lang="en-US" sz="2000" dirty="0">
                <a:latin typeface="+mn-lt"/>
              </a:rPr>
              <a:t> </a:t>
            </a:r>
          </a:p>
          <a:p>
            <a:pPr marL="457200"/>
            <a:r>
              <a:rPr lang="en-US" sz="2000" dirty="0">
                <a:latin typeface="+mn-lt"/>
              </a:rPr>
              <a:t>. . .an order that MECA must actually recycle if it places recycling bins.</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61</a:t>
            </a:fld>
            <a:endParaRPr lang="en-US" dirty="0"/>
          </a:p>
        </p:txBody>
      </p:sp>
    </p:spTree>
    <p:extLst>
      <p:ext uri="{BB962C8B-B14F-4D97-AF65-F5344CB8AC3E}">
        <p14:creationId xmlns:p14="http://schemas.microsoft.com/office/powerpoint/2010/main" val="28420442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Is Recycling Constitutionally Protected Political Speech?  Federal Court Addresses Standing Issue (</a:t>
            </a:r>
            <a:r>
              <a:rPr lang="en-US" sz="2000" b="1" dirty="0">
                <a:solidFill>
                  <a:schemeClr val="bg1"/>
                </a:solidFill>
                <a:latin typeface="Calibri" panose="020F0502020204030204" pitchFamily="34" charset="0"/>
              </a:rPr>
              <a:t>Cont.)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MECA </a:t>
            </a:r>
            <a:r>
              <a:rPr lang="en-US" sz="2000" dirty="0">
                <a:latin typeface="+mn-lt"/>
              </a:rPr>
              <a:t>asserted that even if placing a recyclable item in a recycling bin was political speech – Krause was able to engage in that political speech.  The organization further states:</a:t>
            </a:r>
          </a:p>
          <a:p>
            <a:r>
              <a:rPr lang="en-US" sz="2000" dirty="0">
                <a:latin typeface="+mn-lt"/>
              </a:rPr>
              <a:t> </a:t>
            </a:r>
          </a:p>
          <a:p>
            <a:pPr marL="457200"/>
            <a:r>
              <a:rPr lang="en-US" sz="2000" dirty="0">
                <a:latin typeface="+mn-lt"/>
              </a:rPr>
              <a:t>. . . that the plaintiff’s expression of support for the environmental movement, as reflected in his use of the recycling bin, was complete once he placed the item in the container and the later handling of the recyclable is of no consequence to the expression.</a:t>
            </a:r>
          </a:p>
          <a:p>
            <a:r>
              <a:rPr lang="en-US" sz="2000" dirty="0">
                <a:latin typeface="+mn-lt"/>
              </a:rPr>
              <a:t> </a:t>
            </a:r>
          </a:p>
          <a:p>
            <a:r>
              <a:rPr lang="en-US" sz="2000" dirty="0">
                <a:latin typeface="+mn-lt"/>
              </a:rPr>
              <a:t>Krause conceded that MECA did not prevent him from “speaking.”  </a:t>
            </a:r>
            <a:r>
              <a:rPr lang="en-US" sz="2000" dirty="0" smtClean="0">
                <a:latin typeface="+mn-lt"/>
              </a:rPr>
              <a:t>He stated he </a:t>
            </a:r>
            <a:r>
              <a:rPr lang="en-US" sz="2000" dirty="0">
                <a:latin typeface="+mn-lt"/>
              </a:rPr>
              <a:t>was “penalized for what he said and is no longer free to speak in the same manner at TD Ameritrade Park”. . . therefore, constituting an injury</a:t>
            </a:r>
            <a:r>
              <a:rPr lang="en-US" sz="2000" dirty="0" smtClean="0">
                <a:latin typeface="+mn-lt"/>
              </a:rPr>
              <a:t>.</a:t>
            </a:r>
          </a:p>
          <a:p>
            <a:endParaRPr lang="en-US" sz="2000" dirty="0">
              <a:latin typeface="+mn-lt"/>
            </a:endParaRPr>
          </a:p>
          <a:p>
            <a:r>
              <a:rPr lang="en-US" sz="2000" dirty="0">
                <a:latin typeface="+mn-lt"/>
              </a:rPr>
              <a:t>The Motion to Dismiss for Lack of Jurisdiction </a:t>
            </a:r>
            <a:r>
              <a:rPr lang="en-US" sz="2000" dirty="0" smtClean="0">
                <a:latin typeface="+mn-lt"/>
              </a:rPr>
              <a:t>was </a:t>
            </a:r>
            <a:r>
              <a:rPr lang="en-US" sz="2000" dirty="0">
                <a:latin typeface="+mn-lt"/>
              </a:rPr>
              <a:t>granted.</a:t>
            </a:r>
          </a:p>
          <a:p>
            <a:endParaRPr lang="en-US" sz="2000" dirty="0">
              <a:latin typeface="+mn-lt"/>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62</a:t>
            </a:fld>
            <a:endParaRPr lang="en-US" dirty="0"/>
          </a:p>
        </p:txBody>
      </p:sp>
    </p:spTree>
    <p:extLst>
      <p:ext uri="{BB962C8B-B14F-4D97-AF65-F5344CB8AC3E}">
        <p14:creationId xmlns:p14="http://schemas.microsoft.com/office/powerpoint/2010/main" val="40256290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Train Derailment/Residential Evacuation: Federal Court Considers Applicability of Hazardous Materials Act Preemption Provision to Class Action</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The </a:t>
            </a:r>
            <a:r>
              <a:rPr lang="en-US" sz="2000" dirty="0">
                <a:latin typeface="+mn-lt"/>
              </a:rPr>
              <a:t>United States District Court for the Western District of </a:t>
            </a:r>
            <a:r>
              <a:rPr lang="en-US" sz="2000" dirty="0" smtClean="0">
                <a:latin typeface="+mn-lt"/>
              </a:rPr>
              <a:t>Pennsylvania </a:t>
            </a:r>
            <a:r>
              <a:rPr lang="en-US" sz="2000" dirty="0">
                <a:latin typeface="+mn-lt"/>
              </a:rPr>
              <a:t>addressed in an October 1st opinion whether the Hazardous Materials Transportation Act </a:t>
            </a:r>
            <a:r>
              <a:rPr lang="en-US" sz="2000" dirty="0" smtClean="0">
                <a:latin typeface="+mn-lt"/>
              </a:rPr>
              <a:t>preempted </a:t>
            </a:r>
            <a:r>
              <a:rPr lang="en-US" sz="2000" dirty="0">
                <a:latin typeface="+mn-lt"/>
              </a:rPr>
              <a:t>state tort law claims in relation to a train derailment that resulted in the mass evacuation of residents near the derailment site. See </a:t>
            </a:r>
            <a:r>
              <a:rPr lang="en-US" sz="2000" i="1" dirty="0">
                <a:latin typeface="+mn-lt"/>
              </a:rPr>
              <a:t>Diehl v. CSX Transportation, Inc.</a:t>
            </a:r>
            <a:r>
              <a:rPr lang="en-US" sz="2000" dirty="0">
                <a:latin typeface="+mn-lt"/>
              </a:rPr>
              <a:t>, 2018 WL 4705781 (W.D. Penn. 2018). </a:t>
            </a:r>
          </a:p>
          <a:p>
            <a:r>
              <a:rPr lang="en-US" sz="2000" dirty="0">
                <a:latin typeface="+mn-lt"/>
              </a:rPr>
              <a:t> </a:t>
            </a:r>
          </a:p>
          <a:p>
            <a:r>
              <a:rPr lang="en-US" sz="2000" dirty="0">
                <a:latin typeface="+mn-lt"/>
              </a:rPr>
              <a:t>A train operated by CSX Transportation, Inc (“Defendant”) derailed on August 2, 2017, near the town of Hyndman, Pennsylvania.</a:t>
            </a:r>
          </a:p>
          <a:p>
            <a:r>
              <a:rPr lang="en-US" sz="2000" dirty="0">
                <a:latin typeface="+mn-lt"/>
              </a:rPr>
              <a:t> </a:t>
            </a:r>
          </a:p>
          <a:p>
            <a:r>
              <a:rPr lang="en-US" sz="2000" dirty="0">
                <a:latin typeface="+mn-lt"/>
              </a:rPr>
              <a:t>Some of the derailed train cars contained substances classified as hazardous material under the HMTA.  The substances included propane and molten sulfur. </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63</a:t>
            </a:fld>
            <a:endParaRPr lang="en-US" dirty="0"/>
          </a:p>
        </p:txBody>
      </p:sp>
    </p:spTree>
    <p:extLst>
      <p:ext uri="{BB962C8B-B14F-4D97-AF65-F5344CB8AC3E}">
        <p14:creationId xmlns:p14="http://schemas.microsoft.com/office/powerpoint/2010/main" val="23527126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Train Derailment/Residential Evacuation: Federal Court Considers Applicability of Hazardous Materials Act Preemption Provision to Class </a:t>
            </a:r>
            <a:r>
              <a:rPr lang="en-US" sz="2000" b="1" dirty="0" smtClean="0">
                <a:solidFill>
                  <a:schemeClr val="bg1"/>
                </a:solidFill>
              </a:rPr>
              <a:t>Action </a:t>
            </a:r>
            <a:r>
              <a:rPr lang="en-US" sz="2000" b="1" dirty="0">
                <a:solidFill>
                  <a:schemeClr val="bg1"/>
                </a:solidFill>
                <a:latin typeface="Calibri" panose="020F0502020204030204" pitchFamily="34" charset="0"/>
              </a:rPr>
              <a:t>(Cont.)</a:t>
            </a:r>
            <a:endParaRPr lang="en-US" sz="2000" dirty="0">
              <a:solidFill>
                <a:schemeClr val="bg1"/>
              </a:solidFill>
              <a:latin typeface="Calibri" panose="020F0502020204030204" pitchFamily="34" charset="0"/>
            </a:endParaRPr>
          </a:p>
          <a:p>
            <a:pPr algn="ct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smtClean="0">
              <a:latin typeface="+mn-lt"/>
            </a:endParaRPr>
          </a:p>
          <a:p>
            <a:endParaRPr lang="en-US" sz="2000" dirty="0">
              <a:latin typeface="+mn-lt"/>
            </a:endParaRPr>
          </a:p>
          <a:p>
            <a:r>
              <a:rPr lang="en-US" sz="2000" dirty="0" smtClean="0">
                <a:latin typeface="+mn-lt"/>
              </a:rPr>
              <a:t>The Court </a:t>
            </a:r>
            <a:r>
              <a:rPr lang="en-US" sz="2000" dirty="0">
                <a:latin typeface="+mn-lt"/>
              </a:rPr>
              <a:t>found that, because the Plaintiff’s allegations did not “deal[] with classifying and packaging hazardous materials. . .” nor “designing containers for the transportation of those materials,” but, rather, with the Defendant’s response to the derailment, the HMTA did not preempt the Plaintiff’s claims. </a:t>
            </a:r>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64</a:t>
            </a:fld>
            <a:endParaRPr lang="en-US" dirty="0"/>
          </a:p>
        </p:txBody>
      </p:sp>
    </p:spTree>
    <p:extLst>
      <p:ext uri="{BB962C8B-B14F-4D97-AF65-F5344CB8AC3E}">
        <p14:creationId xmlns:p14="http://schemas.microsoft.com/office/powerpoint/2010/main" val="23963261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PERC/Dry Cleaners:  Wisconsin Appellate Court Addresses Degree of Spill or Release Constituting Breach of Lease</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The </a:t>
            </a:r>
            <a:r>
              <a:rPr lang="en-US" sz="2000" dirty="0">
                <a:latin typeface="+mn-lt"/>
              </a:rPr>
              <a:t>Court of Appeals of </a:t>
            </a:r>
            <a:r>
              <a:rPr lang="en-US" sz="2000" dirty="0" smtClean="0">
                <a:latin typeface="+mn-lt"/>
              </a:rPr>
              <a:t>Wisconsin in </a:t>
            </a:r>
            <a:r>
              <a:rPr lang="en-US" sz="2000" dirty="0">
                <a:latin typeface="+mn-lt"/>
              </a:rPr>
              <a:t>a September 28</a:t>
            </a:r>
            <a:r>
              <a:rPr lang="en-US" sz="2000" baseline="30000" dirty="0">
                <a:latin typeface="+mn-lt"/>
              </a:rPr>
              <a:t>th</a:t>
            </a:r>
            <a:r>
              <a:rPr lang="en-US" sz="2000" dirty="0">
                <a:latin typeface="+mn-lt"/>
              </a:rPr>
              <a:t> opinion addressed whether a tenant breached a commercial lease because of contamination originating from its dry cleaning operation.   See </a:t>
            </a:r>
            <a:r>
              <a:rPr lang="en-US" sz="2000" i="1" dirty="0">
                <a:latin typeface="+mn-lt"/>
              </a:rPr>
              <a:t>In Re the Writ of Restitution: RJR ML LLC. v. Keyhan Sheikholeslami</a:t>
            </a:r>
            <a:r>
              <a:rPr lang="en-US" sz="2000" dirty="0">
                <a:latin typeface="+mn-lt"/>
              </a:rPr>
              <a:t>, </a:t>
            </a:r>
            <a:r>
              <a:rPr lang="en-US" sz="2000" i="1" dirty="0">
                <a:latin typeface="+mn-lt"/>
              </a:rPr>
              <a:t>D/B/A Ognden Cleaners</a:t>
            </a:r>
            <a:r>
              <a:rPr lang="en-US" sz="2000" dirty="0">
                <a:latin typeface="+mn-lt"/>
              </a:rPr>
              <a:t>, 2018 WL 4621179 (Wis. Ct. App. 2018).</a:t>
            </a:r>
          </a:p>
          <a:p>
            <a:r>
              <a:rPr lang="en-US" sz="2000" dirty="0">
                <a:latin typeface="+mn-lt"/>
              </a:rPr>
              <a:t> </a:t>
            </a:r>
          </a:p>
          <a:p>
            <a:r>
              <a:rPr lang="en-US" sz="2000" dirty="0">
                <a:latin typeface="+mn-lt"/>
              </a:rPr>
              <a:t>RJR ML </a:t>
            </a:r>
            <a:r>
              <a:rPr lang="en-US" sz="2000" dirty="0" smtClean="0">
                <a:latin typeface="+mn-lt"/>
              </a:rPr>
              <a:t>LLC, </a:t>
            </a:r>
            <a:r>
              <a:rPr lang="en-US" sz="2000" dirty="0">
                <a:latin typeface="+mn-lt"/>
              </a:rPr>
              <a:t>alleged that Keyhan Sheikholeslami, d/b/a Ognden </a:t>
            </a:r>
            <a:r>
              <a:rPr lang="en-US" sz="2000" dirty="0" smtClean="0">
                <a:latin typeface="+mn-lt"/>
              </a:rPr>
              <a:t>Cleaners </a:t>
            </a:r>
            <a:r>
              <a:rPr lang="en-US" sz="2000" dirty="0">
                <a:latin typeface="+mn-lt"/>
              </a:rPr>
              <a:t>breached the commercial lease:</a:t>
            </a:r>
          </a:p>
          <a:p>
            <a:r>
              <a:rPr lang="en-US" sz="2000" dirty="0">
                <a:latin typeface="+mn-lt"/>
              </a:rPr>
              <a:t> </a:t>
            </a:r>
          </a:p>
          <a:p>
            <a:r>
              <a:rPr lang="en-US" sz="2000" dirty="0">
                <a:latin typeface="+mn-lt"/>
              </a:rPr>
              <a:t>. . .  by causing or permitting the release or spill of hazardous substances… and by failing to timely remediate such releases.</a:t>
            </a:r>
          </a:p>
          <a:p>
            <a:r>
              <a:rPr lang="en-US" sz="2000" dirty="0">
                <a:latin typeface="+mn-lt"/>
              </a:rPr>
              <a:t> </a:t>
            </a:r>
          </a:p>
          <a:p>
            <a:r>
              <a:rPr lang="en-US" sz="2000" dirty="0">
                <a:latin typeface="+mn-lt"/>
              </a:rPr>
              <a:t>The hazardous substance at issue was </a:t>
            </a:r>
            <a:r>
              <a:rPr lang="en-US" sz="2000" dirty="0" smtClean="0">
                <a:latin typeface="+mn-lt"/>
              </a:rPr>
              <a:t>perchloroethylene. </a:t>
            </a:r>
            <a:r>
              <a:rPr lang="en-US" sz="2000" dirty="0"/>
              <a:t>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65</a:t>
            </a:fld>
            <a:endParaRPr lang="en-US" dirty="0"/>
          </a:p>
        </p:txBody>
      </p:sp>
    </p:spTree>
    <p:extLst>
      <p:ext uri="{BB962C8B-B14F-4D97-AF65-F5344CB8AC3E}">
        <p14:creationId xmlns:p14="http://schemas.microsoft.com/office/powerpoint/2010/main" val="35141895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PERC/Dry Cleaners:  Wisconsin Appellate Court Addresses Degree of Spill or Release Constituting Breach of </a:t>
            </a:r>
            <a:r>
              <a:rPr lang="en-US" sz="2000" b="1" dirty="0" smtClean="0">
                <a:solidFill>
                  <a:schemeClr val="bg1"/>
                </a:solidFill>
              </a:rPr>
              <a:t>Lease (Cont.)</a:t>
            </a:r>
            <a:endParaRPr lang="en-US" sz="2000" dirty="0">
              <a:solidFill>
                <a:schemeClr val="bg1"/>
              </a:solidFill>
            </a:endParaRPr>
          </a:p>
        </p:txBody>
      </p:sp>
      <p:sp>
        <p:nvSpPr>
          <p:cNvPr id="6" name="Rectangle 16"/>
          <p:cNvSpPr txBox="1">
            <a:spLocks noChangeArrowheads="1"/>
          </p:cNvSpPr>
          <p:nvPr/>
        </p:nvSpPr>
        <p:spPr bwMode="auto">
          <a:xfrm>
            <a:off x="685800" y="152400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mn-lt"/>
              </a:rPr>
              <a:t> </a:t>
            </a:r>
          </a:p>
          <a:p>
            <a:r>
              <a:rPr lang="en-US" sz="2000" dirty="0">
                <a:latin typeface="+mn-lt"/>
              </a:rPr>
              <a:t>The Court </a:t>
            </a:r>
            <a:r>
              <a:rPr lang="en-US" sz="2000" dirty="0" smtClean="0">
                <a:latin typeface="+mn-lt"/>
              </a:rPr>
              <a:t>concluded the </a:t>
            </a:r>
            <a:r>
              <a:rPr lang="en-US" sz="2000" dirty="0">
                <a:latin typeface="+mn-lt"/>
              </a:rPr>
              <a:t>lease contains plain and unambiguous language which:</a:t>
            </a:r>
          </a:p>
          <a:p>
            <a:r>
              <a:rPr lang="en-US" sz="2000" dirty="0">
                <a:latin typeface="+mn-lt"/>
              </a:rPr>
              <a:t> </a:t>
            </a:r>
          </a:p>
          <a:p>
            <a:pPr marL="457200" lvl="0" indent="-457200">
              <a:buFont typeface="+mj-lt"/>
              <a:buAutoNum type="arabicPeriod"/>
            </a:pPr>
            <a:r>
              <a:rPr lang="en-US" sz="2000" dirty="0">
                <a:latin typeface="+mn-lt"/>
              </a:rPr>
              <a:t>Defines hazardous substance in a way that includes PERC;</a:t>
            </a:r>
          </a:p>
          <a:p>
            <a:pPr marL="457200" lvl="0" indent="-457200">
              <a:buFont typeface="+mj-lt"/>
              <a:buAutoNum type="arabicPeriod"/>
            </a:pPr>
            <a:r>
              <a:rPr lang="en-US" sz="2000" dirty="0">
                <a:latin typeface="+mn-lt"/>
              </a:rPr>
              <a:t>Prohibits the Tenant from causing or permitting any hazardous substance to be spilled or released and the prohibition applies to </a:t>
            </a:r>
            <a:r>
              <a:rPr lang="en-US" sz="2000" u="sng" dirty="0">
                <a:latin typeface="+mn-lt"/>
              </a:rPr>
              <a:t>any</a:t>
            </a:r>
            <a:r>
              <a:rPr lang="en-US" sz="2000" dirty="0">
                <a:latin typeface="+mn-lt"/>
              </a:rPr>
              <a:t> spill, not just high-volume spills; </a:t>
            </a:r>
          </a:p>
          <a:p>
            <a:pPr marL="457200" lvl="0" indent="-457200">
              <a:buFont typeface="+mj-lt"/>
              <a:buAutoNum type="arabicPeriod"/>
            </a:pPr>
            <a:r>
              <a:rPr lang="en-US" sz="2000" dirty="0">
                <a:latin typeface="+mn-lt"/>
              </a:rPr>
              <a:t>Requires the Tenant to promptly take all investigatory and/or remedial action reasonably recommended for the cleanup of any contamination that was caused or materially contributed to by the Tenant; and</a:t>
            </a:r>
          </a:p>
          <a:p>
            <a:pPr marL="457200" lvl="0" indent="-457200">
              <a:buFont typeface="+mj-lt"/>
              <a:buAutoNum type="arabicPeriod"/>
            </a:pPr>
            <a:r>
              <a:rPr lang="en-US" sz="2000" dirty="0">
                <a:latin typeface="+mn-lt"/>
              </a:rPr>
              <a:t>Provides the lease permits the Tenant to use hazardous substances for dry cleaning, but does not permit the spilling or releasing of them</a:t>
            </a:r>
          </a:p>
          <a:p>
            <a:endParaRPr lang="en-US" sz="2000" dirty="0"/>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66</a:t>
            </a:fld>
            <a:endParaRPr lang="en-US" dirty="0"/>
          </a:p>
        </p:txBody>
      </p:sp>
    </p:spTree>
    <p:extLst>
      <p:ext uri="{BB962C8B-B14F-4D97-AF65-F5344CB8AC3E}">
        <p14:creationId xmlns:p14="http://schemas.microsoft.com/office/powerpoint/2010/main" val="138339721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PERC/Dry Cleaners:  Wisconsin Appellate Court Addresses Degree of Spill or Release Constituting Breach of </a:t>
            </a:r>
            <a:r>
              <a:rPr lang="en-US" sz="2000" b="1" dirty="0" smtClean="0">
                <a:solidFill>
                  <a:schemeClr val="bg1"/>
                </a:solidFill>
              </a:rPr>
              <a:t>Lease (Cont.)</a:t>
            </a:r>
            <a:endParaRPr lang="en-US" sz="2000" dirty="0">
              <a:solidFill>
                <a:schemeClr val="bg1"/>
              </a:solidFill>
            </a:endParaRPr>
          </a:p>
        </p:txBody>
      </p:sp>
      <p:sp>
        <p:nvSpPr>
          <p:cNvPr id="6" name="Rectangle 16"/>
          <p:cNvSpPr txBox="1">
            <a:spLocks noChangeArrowheads="1"/>
          </p:cNvSpPr>
          <p:nvPr/>
        </p:nvSpPr>
        <p:spPr bwMode="auto">
          <a:xfrm>
            <a:off x="685800" y="152400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mn-lt"/>
              </a:rPr>
              <a:t> </a:t>
            </a:r>
          </a:p>
          <a:p>
            <a:r>
              <a:rPr lang="en-US" sz="2000" dirty="0" smtClean="0">
                <a:latin typeface="+mn-lt"/>
              </a:rPr>
              <a:t>Tenant argued </a:t>
            </a:r>
            <a:r>
              <a:rPr lang="en-US" sz="2000" dirty="0">
                <a:latin typeface="+mn-lt"/>
              </a:rPr>
              <a:t>that no breach had occurred, stating:</a:t>
            </a:r>
          </a:p>
          <a:p>
            <a:pPr marL="457200"/>
            <a:r>
              <a:rPr lang="en-US" sz="2000" dirty="0">
                <a:latin typeface="+mn-lt"/>
              </a:rPr>
              <a:t> </a:t>
            </a:r>
          </a:p>
          <a:p>
            <a:pPr marL="914400" lvl="0" indent="-457200">
              <a:buFont typeface="+mj-lt"/>
              <a:buAutoNum type="arabicPeriod"/>
            </a:pPr>
            <a:r>
              <a:rPr lang="en-US" sz="2000" dirty="0">
                <a:latin typeface="+mn-lt"/>
              </a:rPr>
              <a:t>Under the lease, merely detectable levels found in the sludge do not constitute a spill or release of a hazardous substance.</a:t>
            </a:r>
          </a:p>
          <a:p>
            <a:pPr marL="914400" lvl="0" indent="-457200">
              <a:buFont typeface="+mj-lt"/>
              <a:buAutoNum type="arabicPeriod"/>
            </a:pPr>
            <a:r>
              <a:rPr lang="en-US" sz="2000" dirty="0">
                <a:latin typeface="+mn-lt"/>
              </a:rPr>
              <a:t>To constitute a breach of the lease, a spill or release must have a component of damage, potential injury or liability</a:t>
            </a:r>
          </a:p>
          <a:p>
            <a:pPr marL="914400" lvl="0" indent="-457200">
              <a:buFont typeface="+mj-lt"/>
              <a:buAutoNum type="arabicPeriod"/>
            </a:pPr>
            <a:r>
              <a:rPr lang="en-US" sz="2000" dirty="0">
                <a:latin typeface="+mn-lt"/>
              </a:rPr>
              <a:t>The determination of a breach was based on an incorrect interpretation of the lease as meaning “that the Tenant breaches the lease by not removing residue even if the Tenant did not cause the purported spill or release.”</a:t>
            </a:r>
          </a:p>
          <a:p>
            <a:endParaRPr lang="en-US" sz="2000" dirty="0"/>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67</a:t>
            </a:fld>
            <a:endParaRPr lang="en-US" dirty="0"/>
          </a:p>
        </p:txBody>
      </p:sp>
    </p:spTree>
    <p:extLst>
      <p:ext uri="{BB962C8B-B14F-4D97-AF65-F5344CB8AC3E}">
        <p14:creationId xmlns:p14="http://schemas.microsoft.com/office/powerpoint/2010/main" val="231255119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en-US" sz="2000" dirty="0"/>
              <a:t> </a:t>
            </a:r>
            <a:r>
              <a:rPr lang="en-US" sz="2000" b="1" dirty="0" smtClean="0">
                <a:solidFill>
                  <a:schemeClr val="bg1"/>
                </a:solidFill>
                <a:latin typeface="Calibri" panose="020F0502020204030204" pitchFamily="34" charset="0"/>
              </a:rPr>
              <a:t>CERCLA </a:t>
            </a:r>
            <a:r>
              <a:rPr lang="en-US" sz="2000" b="1" dirty="0">
                <a:solidFill>
                  <a:schemeClr val="bg1"/>
                </a:solidFill>
                <a:latin typeface="Calibri" panose="020F0502020204030204" pitchFamily="34" charset="0"/>
              </a:rPr>
              <a:t>Liability:  Federal Appellate Court Addresses Whether Current Owner Can Be Responsible for Pre-acquisition Cleanup Costs</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The </a:t>
            </a:r>
            <a:r>
              <a:rPr lang="en-US" sz="2000" dirty="0">
                <a:latin typeface="+mn-lt"/>
              </a:rPr>
              <a:t>United States Court of Appeals for the Third Circuit </a:t>
            </a:r>
            <a:r>
              <a:rPr lang="en-US" sz="2000" dirty="0" smtClean="0">
                <a:latin typeface="+mn-lt"/>
              </a:rPr>
              <a:t>addressed </a:t>
            </a:r>
            <a:r>
              <a:rPr lang="en-US" sz="2000" dirty="0">
                <a:latin typeface="+mn-lt"/>
              </a:rPr>
              <a:t>in an October 5</a:t>
            </a:r>
            <a:r>
              <a:rPr lang="en-US" sz="2000" baseline="30000" dirty="0">
                <a:latin typeface="+mn-lt"/>
              </a:rPr>
              <a:t>th</a:t>
            </a:r>
            <a:r>
              <a:rPr lang="en-US" sz="2000" dirty="0">
                <a:latin typeface="+mn-lt"/>
              </a:rPr>
              <a:t> opinion a Comprehensive Environmental Response, Compensation and Liability Act (“CERCLA”) liability issue. See </a:t>
            </a:r>
            <a:r>
              <a:rPr lang="en-US" sz="2000" i="1" dirty="0">
                <a:latin typeface="+mn-lt"/>
              </a:rPr>
              <a:t>Pa. Dep’t of Envtl, Prot. v. Trainer Custom Chem., LLC</a:t>
            </a:r>
            <a:r>
              <a:rPr lang="en-US" sz="2000" dirty="0">
                <a:latin typeface="+mn-lt"/>
              </a:rPr>
              <a:t>, 906 F.3d 85 (3</a:t>
            </a:r>
            <a:r>
              <a:rPr lang="en-US" sz="2000" baseline="30000" dirty="0">
                <a:latin typeface="+mn-lt"/>
              </a:rPr>
              <a:t>rd</a:t>
            </a:r>
            <a:r>
              <a:rPr lang="en-US" sz="2000" dirty="0">
                <a:latin typeface="+mn-lt"/>
              </a:rPr>
              <a:t> Cir. 2018). </a:t>
            </a:r>
          </a:p>
          <a:p>
            <a:r>
              <a:rPr lang="en-US" sz="2000" dirty="0">
                <a:latin typeface="+mn-lt"/>
              </a:rPr>
              <a:t> </a:t>
            </a:r>
          </a:p>
          <a:p>
            <a:r>
              <a:rPr lang="en-US" sz="2000" dirty="0">
                <a:latin typeface="+mn-lt"/>
              </a:rPr>
              <a:t>The question addressed was whether the owner of property could be liable under CERCLA or the Pennsylvania Hazardous Substances Sites Cleanup </a:t>
            </a:r>
            <a:r>
              <a:rPr lang="en-US" sz="2000" dirty="0" smtClean="0">
                <a:latin typeface="+mn-lt"/>
              </a:rPr>
              <a:t>Act for </a:t>
            </a:r>
            <a:r>
              <a:rPr lang="en-US" sz="2000" dirty="0">
                <a:latin typeface="+mn-lt"/>
              </a:rPr>
              <a:t>environmental cleanup costs incurred prior to its acquisition.</a:t>
            </a:r>
          </a:p>
          <a:p>
            <a:r>
              <a:rPr lang="en-US" sz="2000" dirty="0">
                <a:latin typeface="+mn-lt"/>
              </a:rPr>
              <a:t> </a:t>
            </a:r>
          </a:p>
          <a:p>
            <a:r>
              <a:rPr lang="en-US" sz="2000" dirty="0">
                <a:latin typeface="+mn-lt"/>
              </a:rPr>
              <a:t>Trainer Custom Chemical, </a:t>
            </a:r>
            <a:r>
              <a:rPr lang="en-US" sz="2000" dirty="0" smtClean="0">
                <a:latin typeface="+mn-lt"/>
              </a:rPr>
              <a:t>LLC </a:t>
            </a:r>
            <a:r>
              <a:rPr lang="en-US" sz="2000" dirty="0">
                <a:latin typeface="+mn-lt"/>
              </a:rPr>
              <a:t>acquired a property known as the Stoney Creek Site </a:t>
            </a:r>
            <a:r>
              <a:rPr lang="en-US" sz="2000" dirty="0" smtClean="0">
                <a:latin typeface="+mn-lt"/>
              </a:rPr>
              <a:t>after </a:t>
            </a:r>
            <a:r>
              <a:rPr lang="en-US" sz="2000" dirty="0">
                <a:latin typeface="+mn-lt"/>
              </a:rPr>
              <a:t>the Pennsylvania Department of Environmental Protection (“DEP”) had incurred environmental cleanup costs at the Site</a:t>
            </a:r>
            <a:r>
              <a:rPr lang="en-US" sz="2000" dirty="0" smtClean="0">
                <a:latin typeface="+mn-lt"/>
              </a:rPr>
              <a:t>.</a:t>
            </a:r>
            <a:endParaRPr lang="en-US" sz="2000" dirty="0">
              <a:latin typeface="+mn-lt"/>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68</a:t>
            </a:fld>
            <a:endParaRPr lang="en-US" dirty="0"/>
          </a:p>
        </p:txBody>
      </p:sp>
    </p:spTree>
    <p:extLst>
      <p:ext uri="{BB962C8B-B14F-4D97-AF65-F5344CB8AC3E}">
        <p14:creationId xmlns:p14="http://schemas.microsoft.com/office/powerpoint/2010/main" val="397318482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en-US" sz="2000" b="1" dirty="0">
                <a:solidFill>
                  <a:schemeClr val="bg1"/>
                </a:solidFill>
                <a:latin typeface="Calibri" panose="020F0502020204030204" pitchFamily="34" charset="0"/>
              </a:rPr>
              <a:t>CERCLA Liability:  Federal Appellate Court Addresses Whether Current Owner Can Be Responsible for Pre-acquisition Cleanup </a:t>
            </a:r>
            <a:r>
              <a:rPr lang="en-US" sz="2000" b="1" dirty="0" smtClean="0">
                <a:solidFill>
                  <a:schemeClr val="bg1"/>
                </a:solidFill>
                <a:latin typeface="Calibri" panose="020F0502020204030204" pitchFamily="34" charset="0"/>
              </a:rPr>
              <a:t>Costs (Cont.)</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62940" y="161544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The </a:t>
            </a:r>
            <a:r>
              <a:rPr lang="en-US" sz="2000" dirty="0">
                <a:latin typeface="+mn-lt"/>
              </a:rPr>
              <a:t>Court found that Trainer is the owner of the Site.  As a result, it was at a minimum liable for environmental response costs incurred after ownership.  </a:t>
            </a:r>
            <a:r>
              <a:rPr lang="en-US" sz="2000" dirty="0" smtClean="0">
                <a:latin typeface="+mn-lt"/>
              </a:rPr>
              <a:t>The Court </a:t>
            </a:r>
            <a:r>
              <a:rPr lang="en-US" sz="2000" dirty="0">
                <a:latin typeface="+mn-lt"/>
              </a:rPr>
              <a:t>also considered whether the meaning of “all costs” as stated in §107(a) of CERCLA includes response costs incurred before Trainer acquired the Site. </a:t>
            </a:r>
          </a:p>
          <a:p>
            <a:r>
              <a:rPr lang="en-US" sz="2000" dirty="0">
                <a:latin typeface="+mn-lt"/>
              </a:rPr>
              <a:t> </a:t>
            </a:r>
          </a:p>
          <a:p>
            <a:r>
              <a:rPr lang="en-US" sz="2000" dirty="0">
                <a:latin typeface="+mn-lt"/>
              </a:rPr>
              <a:t>The Court found that a current owner may be liable for all response costs, whether incurred before or after acquiring the property. </a:t>
            </a:r>
          </a:p>
          <a:p>
            <a:r>
              <a:rPr lang="en-US" sz="2000" dirty="0">
                <a:latin typeface="+mn-lt"/>
              </a:rPr>
              <a:t> </a:t>
            </a:r>
          </a:p>
          <a:p>
            <a:r>
              <a:rPr lang="en-US" sz="2000" dirty="0">
                <a:latin typeface="+mn-lt"/>
              </a:rPr>
              <a:t>The term “all costs” does not distinguish between costs that were incurred before ownership and afterwards; therefore, Trainer was deemed liable under CERCLA and the HSCA for removal costs on the Site regardless of when the costs were incurred.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69</a:t>
            </a:fld>
            <a:endParaRPr lang="en-US" dirty="0"/>
          </a:p>
        </p:txBody>
      </p:sp>
    </p:spTree>
    <p:extLst>
      <p:ext uri="{BB962C8B-B14F-4D97-AF65-F5344CB8AC3E}">
        <p14:creationId xmlns:p14="http://schemas.microsoft.com/office/powerpoint/2010/main" val="3615555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15240" y="152400"/>
            <a:ext cx="9144000" cy="6858000"/>
          </a:xfrm>
          <a:prstGeom prst="rect">
            <a:avLst/>
          </a:prstGeom>
        </p:spPr>
      </p:pic>
      <p:sp>
        <p:nvSpPr>
          <p:cNvPr id="5" name="Rectangle 10"/>
          <p:cNvSpPr txBox="1">
            <a:spLocks noChangeArrowheads="1"/>
          </p:cNvSpPr>
          <p:nvPr/>
        </p:nvSpPr>
        <p:spPr bwMode="auto">
          <a:xfrm>
            <a:off x="457200" y="7620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a:t> </a:t>
            </a:r>
            <a:r>
              <a:rPr lang="en-US" dirty="0">
                <a:solidFill>
                  <a:schemeClr val="bg1"/>
                </a:solidFill>
                <a:latin typeface="+mn-lt"/>
              </a:rPr>
              <a:t>Commercial and </a:t>
            </a:r>
            <a:r>
              <a:rPr lang="en-US" dirty="0" smtClean="0">
                <a:solidFill>
                  <a:schemeClr val="bg1"/>
                </a:solidFill>
                <a:latin typeface="+mn-lt"/>
              </a:rPr>
              <a:t>Industrial </a:t>
            </a:r>
            <a:r>
              <a:rPr lang="en-US" dirty="0">
                <a:solidFill>
                  <a:schemeClr val="bg1"/>
                </a:solidFill>
                <a:latin typeface="+mn-lt"/>
              </a:rPr>
              <a:t>S</a:t>
            </a:r>
            <a:r>
              <a:rPr lang="en-US" dirty="0" smtClean="0">
                <a:solidFill>
                  <a:schemeClr val="bg1"/>
                </a:solidFill>
                <a:latin typeface="+mn-lt"/>
              </a:rPr>
              <a:t>olid </a:t>
            </a:r>
            <a:r>
              <a:rPr lang="en-US" dirty="0">
                <a:solidFill>
                  <a:schemeClr val="bg1"/>
                </a:solidFill>
                <a:latin typeface="+mn-lt"/>
              </a:rPr>
              <a:t>W</a:t>
            </a:r>
            <a:r>
              <a:rPr lang="en-US" dirty="0" smtClean="0">
                <a:solidFill>
                  <a:schemeClr val="bg1"/>
                </a:solidFill>
                <a:latin typeface="+mn-lt"/>
              </a:rPr>
              <a:t>aste Incineration (</a:t>
            </a:r>
            <a:r>
              <a:rPr lang="en-US" dirty="0" err="1" smtClean="0">
                <a:solidFill>
                  <a:schemeClr val="bg1"/>
                </a:solidFill>
                <a:latin typeface="+mn-lt"/>
              </a:rPr>
              <a:t>CISWI</a:t>
            </a:r>
            <a:r>
              <a:rPr lang="en-US" dirty="0" smtClean="0">
                <a:solidFill>
                  <a:schemeClr val="bg1"/>
                </a:solidFill>
                <a:latin typeface="+mn-lt"/>
              </a:rPr>
              <a:t>) Units</a:t>
            </a:r>
            <a:endParaRPr lang="en-US" dirty="0"/>
          </a:p>
        </p:txBody>
      </p:sp>
      <p:sp>
        <p:nvSpPr>
          <p:cNvPr id="6" name="Rectangle 16"/>
          <p:cNvSpPr txBox="1">
            <a:spLocks noChangeArrowheads="1"/>
          </p:cNvSpPr>
          <p:nvPr/>
        </p:nvSpPr>
        <p:spPr bwMode="auto">
          <a:xfrm>
            <a:off x="800100" y="157734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US" sz="1400" dirty="0">
                <a:latin typeface="+mn-lt"/>
              </a:rPr>
              <a:t>Section 129 of the Clean Air Act required establishment  of </a:t>
            </a:r>
            <a:r>
              <a:rPr lang="en-US" sz="1400" dirty="0" err="1">
                <a:latin typeface="+mn-lt"/>
              </a:rPr>
              <a:t>NSPS</a:t>
            </a:r>
            <a:r>
              <a:rPr lang="en-US" sz="1400" dirty="0">
                <a:latin typeface="+mn-lt"/>
              </a:rPr>
              <a:t> and </a:t>
            </a:r>
            <a:r>
              <a:rPr lang="en-US" sz="1400" dirty="0" smtClean="0">
                <a:latin typeface="+mn-lt"/>
              </a:rPr>
              <a:t>Emission Guidelines </a:t>
            </a:r>
            <a:r>
              <a:rPr lang="en-US" sz="1400" dirty="0">
                <a:latin typeface="+mn-lt"/>
              </a:rPr>
              <a:t>for new and existing solid waste incineration </a:t>
            </a:r>
            <a:r>
              <a:rPr lang="en-US" sz="1400" dirty="0" smtClean="0">
                <a:latin typeface="+mn-lt"/>
              </a:rPr>
              <a:t>units</a:t>
            </a:r>
          </a:p>
          <a:p>
            <a:endParaRPr lang="en-US" sz="1400" dirty="0">
              <a:latin typeface="+mn-lt"/>
            </a:endParaRPr>
          </a:p>
          <a:p>
            <a:pPr marL="285750" indent="-285750">
              <a:buFont typeface="Arial" panose="020B0604020202020204" pitchFamily="34" charset="0"/>
              <a:buChar char="•"/>
            </a:pPr>
            <a:r>
              <a:rPr lang="en-US" sz="1400" dirty="0">
                <a:latin typeface="+mn-lt"/>
              </a:rPr>
              <a:t>EPA amending standards in response to request for clarification</a:t>
            </a:r>
          </a:p>
          <a:p>
            <a:endParaRPr lang="en-US" sz="1400" dirty="0" smtClean="0">
              <a:latin typeface="+mn-lt"/>
            </a:endParaRPr>
          </a:p>
          <a:p>
            <a:pPr marL="285750" indent="-285750">
              <a:buFont typeface="Arial" panose="020B0604020202020204" pitchFamily="34" charset="0"/>
              <a:buChar char="•"/>
            </a:pPr>
            <a:r>
              <a:rPr lang="en-US" sz="1400" dirty="0">
                <a:latin typeface="+mn-lt"/>
              </a:rPr>
              <a:t>Provisions affected </a:t>
            </a:r>
            <a:r>
              <a:rPr lang="en-US" sz="1400" dirty="0" smtClean="0">
                <a:latin typeface="+mn-lt"/>
              </a:rPr>
              <a:t>include:</a:t>
            </a:r>
          </a:p>
          <a:p>
            <a:endParaRPr lang="en-US" sz="1400" dirty="0">
              <a:latin typeface="+mn-lt"/>
            </a:endParaRPr>
          </a:p>
          <a:p>
            <a:pPr marL="800100" indent="-342900">
              <a:buFont typeface="+mj-lt"/>
              <a:buAutoNum type="arabicPeriod"/>
            </a:pPr>
            <a:r>
              <a:rPr lang="en-US" sz="1400" dirty="0">
                <a:latin typeface="+mn-lt"/>
              </a:rPr>
              <a:t>Alternative equivalent  emission limit for mercury (Hg) for the </a:t>
            </a:r>
            <a:r>
              <a:rPr lang="en-US" sz="1400" dirty="0" smtClean="0">
                <a:latin typeface="+mn-lt"/>
              </a:rPr>
              <a:t>waste­-burning </a:t>
            </a:r>
            <a:r>
              <a:rPr lang="en-US" sz="1400" dirty="0">
                <a:latin typeface="+mn-lt"/>
              </a:rPr>
              <a:t>kiln subcategory</a:t>
            </a:r>
          </a:p>
          <a:p>
            <a:pPr marL="800100" indent="-342900">
              <a:buFont typeface="+mj-lt"/>
              <a:buAutoNum type="arabicPeriod"/>
            </a:pPr>
            <a:r>
              <a:rPr lang="en-US" sz="1400" dirty="0">
                <a:latin typeface="+mn-lt"/>
              </a:rPr>
              <a:t>timing of initial test and initial performance evaluation;</a:t>
            </a:r>
          </a:p>
          <a:p>
            <a:pPr marL="800100" indent="-342900">
              <a:buFont typeface="+mj-lt"/>
              <a:buAutoNum type="arabicPeriod"/>
            </a:pPr>
            <a:r>
              <a:rPr lang="en-US" sz="1400" dirty="0">
                <a:latin typeface="+mn-lt"/>
              </a:rPr>
              <a:t>extension of the date by which electronic  data reporting requirements must be met</a:t>
            </a:r>
          </a:p>
          <a:p>
            <a:pPr marL="800100" indent="-342900">
              <a:buFont typeface="+mj-lt"/>
              <a:buAutoNum type="arabicPeriod"/>
            </a:pPr>
            <a:r>
              <a:rPr lang="en-US" sz="1400" dirty="0">
                <a:latin typeface="+mn-lt"/>
              </a:rPr>
              <a:t>clarification of non-delegated  authorities;</a:t>
            </a:r>
          </a:p>
          <a:p>
            <a:pPr marL="800100" indent="-342900">
              <a:buFont typeface="+mj-lt"/>
              <a:buAutoNum type="arabicPeriod"/>
            </a:pPr>
            <a:r>
              <a:rPr lang="en-US" sz="1400" dirty="0">
                <a:latin typeface="+mn-lt"/>
              </a:rPr>
              <a:t>demonstration of initial and continuous  compliance when using a continuous emissions monitoring system (</a:t>
            </a:r>
            <a:r>
              <a:rPr lang="en-US" sz="1400" dirty="0" err="1">
                <a:latin typeface="+mn-lt"/>
              </a:rPr>
              <a:t>CEMS</a:t>
            </a:r>
            <a:r>
              <a:rPr lang="en-US" sz="1400" dirty="0">
                <a:latin typeface="+mn-lt"/>
              </a:rPr>
              <a:t> );</a:t>
            </a:r>
          </a:p>
          <a:p>
            <a:pPr marL="800100" indent="-342900">
              <a:buFont typeface="+mj-lt"/>
              <a:buAutoNum type="arabicPeriod"/>
            </a:pPr>
            <a:r>
              <a:rPr lang="en-US" sz="1400" dirty="0">
                <a:latin typeface="+mn-lt"/>
              </a:rPr>
              <a:t>continuous  opacity monitoring requirements;</a:t>
            </a:r>
          </a:p>
          <a:p>
            <a:pPr marL="800100" indent="-342900">
              <a:buFont typeface="+mj-lt"/>
              <a:buAutoNum type="arabicPeriod"/>
            </a:pPr>
            <a:r>
              <a:rPr lang="en-US" sz="1400" dirty="0">
                <a:latin typeface="+mn-lt"/>
              </a:rPr>
              <a:t>other </a:t>
            </a:r>
            <a:r>
              <a:rPr lang="en-US" sz="1400" dirty="0" err="1">
                <a:latin typeface="+mn-lt"/>
              </a:rPr>
              <a:t>CEMS</a:t>
            </a:r>
            <a:r>
              <a:rPr lang="en-US" sz="1400" dirty="0">
                <a:latin typeface="+mn-lt"/>
              </a:rPr>
              <a:t> requirements;</a:t>
            </a:r>
          </a:p>
          <a:p>
            <a:pPr marL="800100" indent="-342900">
              <a:buFont typeface="+mj-lt"/>
              <a:buAutoNum type="arabicPeriod"/>
            </a:pPr>
            <a:r>
              <a:rPr lang="en-US" sz="1400" dirty="0">
                <a:latin typeface="+mn-lt"/>
              </a:rPr>
              <a:t>clarification of skip testing requirements</a:t>
            </a:r>
          </a:p>
          <a:p>
            <a:pPr marL="800100" indent="-342900">
              <a:buFont typeface="+mj-lt"/>
              <a:buAutoNum type="arabicPeriod"/>
            </a:pPr>
            <a:r>
              <a:rPr lang="en-US" sz="1400" dirty="0">
                <a:latin typeface="+mn-lt"/>
              </a:rPr>
              <a:t>deviation reporting requirements for continuous monitoring data; and </a:t>
            </a:r>
            <a:endParaRPr lang="en-US" sz="1400" dirty="0" smtClean="0">
              <a:latin typeface="+mn-lt"/>
            </a:endParaRPr>
          </a:p>
          <a:p>
            <a:pPr marL="800100" indent="-342900">
              <a:buFont typeface="+mj-lt"/>
              <a:buAutoNum type="arabicPeriod"/>
            </a:pPr>
            <a:r>
              <a:rPr lang="en-US" sz="1400" dirty="0" smtClean="0">
                <a:latin typeface="+mn-lt"/>
              </a:rPr>
              <a:t>clarification </a:t>
            </a:r>
            <a:r>
              <a:rPr lang="en-US" sz="1400" dirty="0">
                <a:latin typeface="+mn-lt"/>
              </a:rPr>
              <a:t>of air curtain incinerator   (</a:t>
            </a:r>
            <a:r>
              <a:rPr lang="en-US" sz="1400" dirty="0" err="1">
                <a:latin typeface="+mn-lt"/>
              </a:rPr>
              <a:t>ACI</a:t>
            </a:r>
            <a:r>
              <a:rPr lang="en-US" sz="1400" dirty="0">
                <a:latin typeface="+mn-lt"/>
              </a:rPr>
              <a:t>) requirements.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a:t>
            </a:fld>
            <a:endParaRPr lang="en-US" dirty="0"/>
          </a:p>
        </p:txBody>
      </p:sp>
    </p:spTree>
    <p:extLst>
      <p:ext uri="{BB962C8B-B14F-4D97-AF65-F5344CB8AC3E}">
        <p14:creationId xmlns:p14="http://schemas.microsoft.com/office/powerpoint/2010/main" val="41492097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CERCLA/Superfund Action:  Federal Court Addresses Owner/Operator Issue</a:t>
            </a: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mn-lt"/>
              </a:rPr>
              <a:t>A </a:t>
            </a:r>
            <a:r>
              <a:rPr lang="en-US" sz="2000" dirty="0">
                <a:latin typeface="+mn-lt"/>
              </a:rPr>
              <a:t>United States District Court (Eastern District of California) addressed in a June 27</a:t>
            </a:r>
            <a:r>
              <a:rPr lang="en-US" sz="2000" baseline="30000" dirty="0">
                <a:latin typeface="+mn-lt"/>
              </a:rPr>
              <a:t>th</a:t>
            </a:r>
            <a:r>
              <a:rPr lang="en-US" sz="2000" dirty="0">
                <a:latin typeface="+mn-lt"/>
              </a:rPr>
              <a:t> decision an issue involving the Comprehensive Environmental Response Compensation and Liability Act (“CERCLA”) terms “Owner” and “Operator.”  See </a:t>
            </a:r>
            <a:r>
              <a:rPr lang="en-US" sz="2000" i="1" dirty="0">
                <a:latin typeface="+mn-lt"/>
              </a:rPr>
              <a:t>City of West Sacramento et. al. v. R and L Business Management, et. al.,</a:t>
            </a:r>
            <a:r>
              <a:rPr lang="en-US" sz="2000" dirty="0">
                <a:latin typeface="+mn-lt"/>
              </a:rPr>
              <a:t> No. 2:18-cv-900 WBS EFB.</a:t>
            </a:r>
          </a:p>
          <a:p>
            <a:r>
              <a:rPr lang="en-US" sz="2000" dirty="0">
                <a:latin typeface="+mn-lt"/>
              </a:rPr>
              <a:t> </a:t>
            </a:r>
          </a:p>
          <a:p>
            <a:r>
              <a:rPr lang="en-US" sz="2000" dirty="0">
                <a:latin typeface="+mn-lt"/>
              </a:rPr>
              <a:t>The question presented in the context of a motion to dismiss was whether sufficient facts were pled to establish CERCLA direct or presumed ownership or operator liability on two individuals’ own actions.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70</a:t>
            </a:fld>
            <a:endParaRPr lang="en-US" dirty="0"/>
          </a:p>
        </p:txBody>
      </p:sp>
    </p:spTree>
    <p:extLst>
      <p:ext uri="{BB962C8B-B14F-4D97-AF65-F5344CB8AC3E}">
        <p14:creationId xmlns:p14="http://schemas.microsoft.com/office/powerpoint/2010/main" val="11410554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rPr>
              <a:t>CERCLA/Superfund Action:  Federal Court Addresses Owner/Operator </a:t>
            </a:r>
            <a:r>
              <a:rPr lang="en-US" sz="2000" b="1" dirty="0" smtClean="0">
                <a:solidFill>
                  <a:schemeClr val="bg1"/>
                </a:solidFill>
              </a:rPr>
              <a:t>Issue </a:t>
            </a:r>
            <a:r>
              <a:rPr lang="en-US" sz="2000" b="1" dirty="0">
                <a:solidFill>
                  <a:schemeClr val="bg1"/>
                </a:solidFill>
                <a:latin typeface="Calibri" panose="020F0502020204030204" pitchFamily="34" charset="0"/>
              </a:rPr>
              <a:t>(Cont.)</a:t>
            </a:r>
            <a:endParaRPr lang="en-US" sz="2000" dirty="0">
              <a:solidFill>
                <a:schemeClr val="bg1"/>
              </a:solidFill>
              <a:latin typeface="Calibri" panose="020F0502020204030204" pitchFamily="34" charset="0"/>
            </a:endParaRPr>
          </a:p>
          <a:p>
            <a:pPr algn="ctr"/>
            <a:endParaRPr lang="en-US" sz="2000"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mn-lt"/>
              </a:rPr>
              <a:t>Defendants </a:t>
            </a:r>
            <a:r>
              <a:rPr lang="en-US" sz="1600" dirty="0">
                <a:latin typeface="+mn-lt"/>
              </a:rPr>
              <a:t>Sharon and Richard </a:t>
            </a:r>
            <a:r>
              <a:rPr lang="en-US" sz="1600" dirty="0" smtClean="0">
                <a:latin typeface="+mn-lt"/>
              </a:rPr>
              <a:t>Leland were </a:t>
            </a:r>
            <a:r>
              <a:rPr lang="en-US" sz="1600" dirty="0">
                <a:latin typeface="+mn-lt"/>
              </a:rPr>
              <a:t>described by Plaintiffs as “individuals, former owners, operators, officers, directors, and/or shareholders of Capitol Plating, a metal plating business that operated at the property from 1961 to at least 1985, and current owners, officers, directors, and/or shareholders of R and L Business Management.”</a:t>
            </a:r>
          </a:p>
          <a:p>
            <a:endParaRPr lang="en-US" sz="1600" dirty="0">
              <a:latin typeface="+mn-lt"/>
            </a:endParaRPr>
          </a:p>
          <a:p>
            <a:pPr lvl="0"/>
            <a:r>
              <a:rPr lang="en-US" sz="1600" dirty="0">
                <a:latin typeface="+mn-lt"/>
              </a:rPr>
              <a:t>The Court granted the Defendants’ motion to dismiss the CERCLA owner liability claim.  It held that the Plaintiffs did not provide enough facts to establish they were owners.  Simply establishing an individual is a shareholder in the company and owned the facility was stated to not constitute CERCLA ownership.  The Court also granted Defendants’ motion to dismiss the CERCLA operator liability claim.  It concluded that insufficient facts were shown that the shareholders (i.e., Defendants/Lelands) were involved in directing or managing the </a:t>
            </a:r>
            <a:r>
              <a:rPr lang="en-US" sz="1600" dirty="0" smtClean="0">
                <a:latin typeface="+mn-lt"/>
              </a:rPr>
              <a:t>facility</a:t>
            </a:r>
          </a:p>
          <a:p>
            <a:pPr lvl="0"/>
            <a:endParaRPr lang="en-US" sz="1600" dirty="0">
              <a:latin typeface="+mn-lt"/>
            </a:endParaRPr>
          </a:p>
          <a:p>
            <a:pPr lvl="0"/>
            <a:r>
              <a:rPr lang="en-US" sz="1600" dirty="0" smtClean="0">
                <a:latin typeface="+mn-lt"/>
              </a:rPr>
              <a:t>Note:  Recent 8</a:t>
            </a:r>
            <a:r>
              <a:rPr lang="en-US" sz="1600" baseline="30000" dirty="0" smtClean="0">
                <a:latin typeface="+mn-lt"/>
              </a:rPr>
              <a:t>th</a:t>
            </a:r>
            <a:r>
              <a:rPr lang="en-US" sz="1600" dirty="0" smtClean="0">
                <a:latin typeface="+mn-lt"/>
              </a:rPr>
              <a:t> Circuit case addressing “arranger” liability for sale of PCB contaminated building</a:t>
            </a: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71</a:t>
            </a:fld>
            <a:endParaRPr lang="en-US" dirty="0"/>
          </a:p>
        </p:txBody>
      </p:sp>
    </p:spTree>
    <p:extLst>
      <p:ext uri="{BB962C8B-B14F-4D97-AF65-F5344CB8AC3E}">
        <p14:creationId xmlns:p14="http://schemas.microsoft.com/office/powerpoint/2010/main" val="76594291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Landfill Lease Agreement:  New Jersey Appellate Court Addresses Indemnity Provision</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p>
          <a:p>
            <a:r>
              <a:rPr lang="en-US" sz="2000" dirty="0">
                <a:latin typeface="Calibri" panose="020F0502020204030204" pitchFamily="34" charset="0"/>
              </a:rPr>
              <a:t>The Superior Court of New Jersey, Appellate </a:t>
            </a:r>
            <a:r>
              <a:rPr lang="en-US" sz="2000" dirty="0" smtClean="0">
                <a:latin typeface="Calibri" panose="020F0502020204030204" pitchFamily="34" charset="0"/>
              </a:rPr>
              <a:t>Division addressed </a:t>
            </a:r>
            <a:r>
              <a:rPr lang="en-US" sz="2000" dirty="0">
                <a:latin typeface="Calibri" panose="020F0502020204030204" pitchFamily="34" charset="0"/>
              </a:rPr>
              <a:t>in a July 26</a:t>
            </a:r>
            <a:r>
              <a:rPr lang="en-US" sz="2000" baseline="30000" dirty="0">
                <a:latin typeface="Calibri" panose="020F0502020204030204" pitchFamily="34" charset="0"/>
              </a:rPr>
              <a:t>th</a:t>
            </a:r>
            <a:r>
              <a:rPr lang="en-US" sz="2000" dirty="0">
                <a:latin typeface="Calibri" panose="020F0502020204030204" pitchFamily="34" charset="0"/>
              </a:rPr>
              <a:t> opinion the Town of Kearny, New Jersey’s claim for contractual indemnification against The New Jersey Sports and Exposition </a:t>
            </a:r>
            <a:r>
              <a:rPr lang="en-US" sz="2000" dirty="0" smtClean="0">
                <a:latin typeface="Calibri" panose="020F0502020204030204" pitchFamily="34" charset="0"/>
              </a:rPr>
              <a:t>Authority regarding </a:t>
            </a:r>
            <a:r>
              <a:rPr lang="en-US" sz="2000" dirty="0">
                <a:latin typeface="Calibri" panose="020F0502020204030204" pitchFamily="34" charset="0"/>
              </a:rPr>
              <a:t>remediation costs of a local landfill. </a:t>
            </a:r>
            <a:endParaRPr lang="en-US" sz="2000" dirty="0" smtClean="0">
              <a:latin typeface="Calibri" panose="020F0502020204030204" pitchFamily="34" charset="0"/>
            </a:endParaRPr>
          </a:p>
          <a:p>
            <a:r>
              <a:rPr lang="en-US" sz="2000" dirty="0">
                <a:latin typeface="Calibri" panose="020F0502020204030204" pitchFamily="34" charset="0"/>
              </a:rPr>
              <a:t> </a:t>
            </a:r>
          </a:p>
          <a:p>
            <a:r>
              <a:rPr lang="en-US" sz="2000" dirty="0">
                <a:latin typeface="Calibri" panose="020F0502020204030204" pitchFamily="34" charset="0"/>
              </a:rPr>
              <a:t>The property at issue was a landfill on land owned by both John P. Keegan and the Town of Kearny. </a:t>
            </a:r>
          </a:p>
          <a:p>
            <a:r>
              <a:rPr lang="en-US" sz="2000" dirty="0">
                <a:latin typeface="Calibri" panose="020F0502020204030204" pitchFamily="34" charset="0"/>
              </a:rPr>
              <a:t> </a:t>
            </a:r>
          </a:p>
          <a:p>
            <a:r>
              <a:rPr lang="en-US" sz="2000" dirty="0">
                <a:latin typeface="Calibri" panose="020F0502020204030204" pitchFamily="34" charset="0"/>
              </a:rPr>
              <a:t>The landfill became non-operational and was left </a:t>
            </a:r>
            <a:r>
              <a:rPr lang="en-US" sz="2000" dirty="0" smtClean="0">
                <a:latin typeface="Calibri" panose="020F0502020204030204" pitchFamily="34" charset="0"/>
              </a:rPr>
              <a:t>uncapped and leaked </a:t>
            </a:r>
            <a:r>
              <a:rPr lang="en-US" sz="2000" dirty="0">
                <a:latin typeface="Calibri" panose="020F0502020204030204" pitchFamily="34" charset="0"/>
              </a:rPr>
              <a:t>heavy metals and pollutants into nearby bodies of water</a:t>
            </a:r>
            <a:r>
              <a:rPr lang="en-US" sz="1800" dirty="0"/>
              <a:t>. </a:t>
            </a:r>
          </a:p>
          <a:p>
            <a:r>
              <a:rPr lang="en-US" sz="1800" dirty="0"/>
              <a:t> </a:t>
            </a: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72</a:t>
            </a:fld>
            <a:endParaRPr lang="en-US" dirty="0"/>
          </a:p>
        </p:txBody>
      </p:sp>
    </p:spTree>
    <p:extLst>
      <p:ext uri="{BB962C8B-B14F-4D97-AF65-F5344CB8AC3E}">
        <p14:creationId xmlns:p14="http://schemas.microsoft.com/office/powerpoint/2010/main" val="286634365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152400"/>
            <a:ext cx="9144000" cy="6858000"/>
          </a:xfrm>
          <a:prstGeom prst="rect">
            <a:avLst/>
          </a:prstGeom>
        </p:spPr>
      </p:pic>
      <p:sp>
        <p:nvSpPr>
          <p:cNvPr id="5" name="Rectangle 10"/>
          <p:cNvSpPr txBox="1">
            <a:spLocks noChangeArrowheads="1"/>
          </p:cNvSpPr>
          <p:nvPr/>
        </p:nvSpPr>
        <p:spPr bwMode="auto">
          <a:xfrm>
            <a:off x="617220" y="0"/>
            <a:ext cx="75438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Landfill Lease Agreement:  New Jersey Appellate Court Addresses Indemnity </a:t>
            </a:r>
            <a:r>
              <a:rPr lang="en-US" b="1" dirty="0" smtClean="0">
                <a:solidFill>
                  <a:schemeClr val="bg1"/>
                </a:solidFill>
                <a:latin typeface="Calibri" panose="020F0502020204030204" pitchFamily="34" charset="0"/>
              </a:rPr>
              <a:t>Provision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7620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a:latin typeface="Calibri" panose="020F0502020204030204" pitchFamily="34" charset="0"/>
              </a:rPr>
              <a:t>The Town of Kearny leased a</a:t>
            </a:r>
            <a:r>
              <a:rPr lang="en-US" sz="1800" dirty="0" smtClean="0">
                <a:latin typeface="Calibri" panose="020F0502020204030204" pitchFamily="34" charset="0"/>
              </a:rPr>
              <a:t> </a:t>
            </a:r>
            <a:r>
              <a:rPr lang="en-US" sz="1800" dirty="0">
                <a:latin typeface="Calibri" panose="020F0502020204030204" pitchFamily="34" charset="0"/>
              </a:rPr>
              <a:t>landfill property </a:t>
            </a:r>
            <a:r>
              <a:rPr lang="en-US" sz="1800" dirty="0" smtClean="0">
                <a:latin typeface="Calibri" panose="020F0502020204030204" pitchFamily="34" charset="0"/>
              </a:rPr>
              <a:t>to </a:t>
            </a:r>
            <a:r>
              <a:rPr lang="en-US" sz="1800" dirty="0">
                <a:latin typeface="Calibri" panose="020F0502020204030204" pitchFamily="34" charset="0"/>
              </a:rPr>
              <a:t>New Jersey Sports and Exposition Authority</a:t>
            </a:r>
            <a:r>
              <a:rPr lang="en-US" sz="1800" dirty="0" smtClean="0">
                <a:latin typeface="Calibri" panose="020F0502020204030204" pitchFamily="34" charset="0"/>
              </a:rPr>
              <a:t>, </a:t>
            </a:r>
            <a:r>
              <a:rPr lang="en-US" sz="1800" dirty="0">
                <a:latin typeface="Calibri" panose="020F0502020204030204" pitchFamily="34" charset="0"/>
              </a:rPr>
              <a:t>formerly known as the New Jersey Meadowlands </a:t>
            </a:r>
            <a:r>
              <a:rPr lang="en-US" sz="1800" dirty="0" smtClean="0">
                <a:latin typeface="Calibri" panose="020F0502020204030204" pitchFamily="34" charset="0"/>
              </a:rPr>
              <a:t>Commission which accepted </a:t>
            </a:r>
            <a:r>
              <a:rPr lang="en-US" sz="1800" dirty="0">
                <a:latin typeface="Calibri" panose="020F0502020204030204" pitchFamily="34" charset="0"/>
              </a:rPr>
              <a:t>sole financial responsibility for capping and remediating the landfill and surrounding bodies of water</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a:latin typeface="Calibri" panose="020F0502020204030204" pitchFamily="34" charset="0"/>
              </a:rPr>
              <a:t>New Jersey Sports and Exposition Authority </a:t>
            </a:r>
            <a:r>
              <a:rPr lang="en-US" sz="1800" dirty="0" smtClean="0">
                <a:latin typeface="Calibri" panose="020F0502020204030204" pitchFamily="34" charset="0"/>
              </a:rPr>
              <a:t>subsequently </a:t>
            </a:r>
            <a:r>
              <a:rPr lang="en-US" sz="1800" dirty="0">
                <a:latin typeface="Calibri" panose="020F0502020204030204" pitchFamily="34" charset="0"/>
              </a:rPr>
              <a:t>condemned Mr. Keegan’s property and recovered nearly $900,000 in a cost-recovery action under the New Jersey Spill Compensation and Control Act. </a:t>
            </a:r>
            <a:r>
              <a:rPr lang="en-US" sz="1800" dirty="0" smtClean="0">
                <a:latin typeface="Calibri" panose="020F0502020204030204" pitchFamily="34" charset="0"/>
              </a:rPr>
              <a:t> </a:t>
            </a:r>
          </a:p>
          <a:p>
            <a:endParaRPr lang="en-US" sz="1800" dirty="0">
              <a:latin typeface="Calibri" panose="020F0502020204030204" pitchFamily="34" charset="0"/>
            </a:endParaRPr>
          </a:p>
          <a:p>
            <a:r>
              <a:rPr lang="en-US" sz="1800" dirty="0" smtClean="0">
                <a:latin typeface="Calibri" panose="020F0502020204030204" pitchFamily="34" charset="0"/>
              </a:rPr>
              <a:t>Mr</a:t>
            </a:r>
            <a:r>
              <a:rPr lang="en-US" sz="1800" dirty="0">
                <a:latin typeface="Calibri" panose="020F0502020204030204" pitchFamily="34" charset="0"/>
              </a:rPr>
              <a:t>. Keegan filed for contribution from the Town of Kearny. </a:t>
            </a:r>
          </a:p>
          <a:p>
            <a:endParaRPr lang="en-US" sz="1800" dirty="0">
              <a:latin typeface="Calibri" panose="020F0502020204030204" pitchFamily="34" charset="0"/>
            </a:endParaRPr>
          </a:p>
          <a:p>
            <a:r>
              <a:rPr lang="en-US" sz="1800" dirty="0">
                <a:latin typeface="Calibri" panose="020F0502020204030204" pitchFamily="34" charset="0"/>
              </a:rPr>
              <a:t>T</a:t>
            </a:r>
            <a:r>
              <a:rPr lang="en-US" sz="1800" dirty="0" smtClean="0">
                <a:latin typeface="Calibri" panose="020F0502020204030204" pitchFamily="34" charset="0"/>
              </a:rPr>
              <a:t>he </a:t>
            </a:r>
            <a:r>
              <a:rPr lang="en-US" sz="1800" dirty="0">
                <a:latin typeface="Calibri" panose="020F0502020204030204" pitchFamily="34" charset="0"/>
              </a:rPr>
              <a:t>Town filed a third-party complaint against the New Jersey Sports and Exposition Authority </a:t>
            </a:r>
            <a:r>
              <a:rPr lang="en-US" sz="1800" dirty="0" smtClean="0">
                <a:latin typeface="Calibri" panose="020F0502020204030204" pitchFamily="34" charset="0"/>
              </a:rPr>
              <a:t>arguing </a:t>
            </a:r>
            <a:r>
              <a:rPr lang="en-US" sz="1800" dirty="0">
                <a:latin typeface="Calibri" panose="020F0502020204030204" pitchFamily="34" charset="0"/>
              </a:rPr>
              <a:t>that its lease agreement provided the Town would bear no expenses from the remediation plan, and that the New Jersey Sports and Exposition Authority </a:t>
            </a:r>
            <a:r>
              <a:rPr lang="en-US" sz="1800" dirty="0" smtClean="0">
                <a:latin typeface="Calibri" panose="020F0502020204030204" pitchFamily="34" charset="0"/>
              </a:rPr>
              <a:t>would </a:t>
            </a:r>
            <a:r>
              <a:rPr lang="en-US" sz="1800" dirty="0">
                <a:latin typeface="Calibri" panose="020F0502020204030204" pitchFamily="34" charset="0"/>
              </a:rPr>
              <a:t>be completely financially responsible for the project. </a:t>
            </a:r>
          </a:p>
          <a:p>
            <a:endParaRPr lang="en-US" sz="2000" dirty="0">
              <a:latin typeface="Calibri" panose="020F0502020204030204" pitchFamily="34" charset="0"/>
            </a:endParaRPr>
          </a:p>
          <a:p>
            <a:endParaRPr lang="en-US" sz="2000" dirty="0">
              <a:latin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73</a:t>
            </a:fld>
            <a:endParaRPr lang="en-US" dirty="0"/>
          </a:p>
        </p:txBody>
      </p:sp>
    </p:spTree>
    <p:extLst>
      <p:ext uri="{BB962C8B-B14F-4D97-AF65-F5344CB8AC3E}">
        <p14:creationId xmlns:p14="http://schemas.microsoft.com/office/powerpoint/2010/main" val="61534658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Landfill Lease Agreement:  New Jersey Appellate Court Addresses Indemnity Provision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Town of Kearny identified several provisions in the New Jersey Sports and Exposition Authority </a:t>
            </a:r>
            <a:r>
              <a:rPr lang="en-US" sz="1800" dirty="0" smtClean="0">
                <a:latin typeface="Calibri" panose="020F0502020204030204" pitchFamily="34" charset="0"/>
              </a:rPr>
              <a:t>lease </a:t>
            </a:r>
            <a:r>
              <a:rPr lang="en-US" sz="1800" dirty="0">
                <a:latin typeface="Calibri" panose="020F0502020204030204" pitchFamily="34" charset="0"/>
              </a:rPr>
              <a:t>agreement that specified New Jersey Sports and Exposition </a:t>
            </a:r>
            <a:r>
              <a:rPr lang="en-US" sz="1800" dirty="0" smtClean="0">
                <a:latin typeface="Calibri" panose="020F0502020204030204" pitchFamily="34" charset="0"/>
              </a:rPr>
              <a:t>Authority’s  acceptance </a:t>
            </a:r>
            <a:r>
              <a:rPr lang="en-US" sz="1800" dirty="0">
                <a:latin typeface="Calibri" panose="020F0502020204030204" pitchFamily="34" charset="0"/>
              </a:rPr>
              <a:t>of all financial responsibility and it would bear no cost. </a:t>
            </a:r>
            <a:r>
              <a:rPr lang="en-US" sz="1800" dirty="0" smtClean="0">
                <a:latin typeface="Calibri" panose="020F0502020204030204" pitchFamily="34" charset="0"/>
              </a:rPr>
              <a:t> </a:t>
            </a:r>
          </a:p>
          <a:p>
            <a:endParaRPr lang="en-US" sz="1800" dirty="0">
              <a:latin typeface="Calibri" panose="020F0502020204030204" pitchFamily="34" charset="0"/>
            </a:endParaRPr>
          </a:p>
          <a:p>
            <a:r>
              <a:rPr lang="en-US" sz="1800" dirty="0" smtClean="0">
                <a:latin typeface="Calibri" panose="020F0502020204030204" pitchFamily="34" charset="0"/>
              </a:rPr>
              <a:t>None </a:t>
            </a:r>
            <a:r>
              <a:rPr lang="en-US" sz="1800" dirty="0">
                <a:latin typeface="Calibri" panose="020F0502020204030204" pitchFamily="34" charset="0"/>
              </a:rPr>
              <a:t>of the provisions used the term “indemnity,” which is a contract law term requiring unambiguous language to ensure there is mutual assent.  Indemnification agreements are interpreted in accordance with the general rules of contract interpretation.  </a:t>
            </a:r>
            <a:endParaRPr lang="en-US" sz="1800" dirty="0" smtClean="0">
              <a:latin typeface="Calibri" panose="020F0502020204030204" pitchFamily="34" charset="0"/>
            </a:endParaRPr>
          </a:p>
          <a:p>
            <a:endParaRPr lang="en-US" sz="1800" dirty="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provisions the Town of Kearny identified were deemed </a:t>
            </a:r>
            <a:r>
              <a:rPr lang="en-US" sz="1800" dirty="0" smtClean="0">
                <a:latin typeface="Calibri" panose="020F0502020204030204" pitchFamily="34" charset="0"/>
              </a:rPr>
              <a:t>ambiguous and were </a:t>
            </a:r>
            <a:r>
              <a:rPr lang="en-US" sz="1800" dirty="0">
                <a:latin typeface="Calibri" panose="020F0502020204030204" pitchFamily="34" charset="0"/>
              </a:rPr>
              <a:t>construed against the indemnitee. </a:t>
            </a:r>
          </a:p>
          <a:p>
            <a:r>
              <a:rPr lang="en-US" sz="2000" dirty="0"/>
              <a:t>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74</a:t>
            </a:fld>
            <a:endParaRPr lang="en-US" dirty="0"/>
          </a:p>
        </p:txBody>
      </p:sp>
    </p:spTree>
    <p:extLst>
      <p:ext uri="{BB962C8B-B14F-4D97-AF65-F5344CB8AC3E}">
        <p14:creationId xmlns:p14="http://schemas.microsoft.com/office/powerpoint/2010/main" val="282510193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Joint Advisory on Designing Contracts for Processing of Municipal Recyclables:  SWANA/National Waste &amp; Recycling Association August 1st Update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600200"/>
            <a:ext cx="6858000" cy="4884420"/>
          </a:xfrm>
          <a:prstGeom prst="rect">
            <a:avLst/>
          </a:prstGeom>
          <a:no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endParaRPr lang="en-US" sz="1600" dirty="0" smtClean="0">
              <a:latin typeface="Calibri" panose="020F0502020204030204" pitchFamily="34" charset="0"/>
            </a:endParaRPr>
          </a:p>
          <a:p>
            <a:r>
              <a:rPr lang="en-US" sz="1600" dirty="0" smtClean="0">
                <a:latin typeface="Calibri" panose="020F0502020204030204" pitchFamily="34" charset="0"/>
              </a:rPr>
              <a:t>Components </a:t>
            </a:r>
            <a:r>
              <a:rPr lang="en-US" sz="1600" dirty="0">
                <a:latin typeface="Calibri" panose="020F0502020204030204" pitchFamily="34" charset="0"/>
              </a:rPr>
              <a:t>of the Advisory include:</a:t>
            </a:r>
          </a:p>
          <a:p>
            <a:r>
              <a:rPr lang="en-US" sz="1600" dirty="0">
                <a:latin typeface="Calibri" panose="020F0502020204030204" pitchFamily="34" charset="0"/>
              </a:rPr>
              <a:t> </a:t>
            </a:r>
          </a:p>
          <a:p>
            <a:pPr marL="342900" lvl="0" indent="-342900">
              <a:buFont typeface="Arial" panose="020B0604020202020204" pitchFamily="34" charset="0"/>
              <a:buChar char="•"/>
            </a:pPr>
            <a:r>
              <a:rPr lang="en-US" sz="1600" dirty="0">
                <a:latin typeface="Calibri" panose="020F0502020204030204" pitchFamily="34" charset="0"/>
              </a:rPr>
              <a:t>The Changing Waste Stream</a:t>
            </a:r>
          </a:p>
          <a:p>
            <a:pPr marL="342900" lvl="0" indent="-342900">
              <a:buFont typeface="Arial" panose="020B0604020202020204" pitchFamily="34" charset="0"/>
              <a:buChar char="•"/>
            </a:pPr>
            <a:r>
              <a:rPr lang="en-US" sz="1600" dirty="0">
                <a:latin typeface="Calibri" panose="020F0502020204030204" pitchFamily="34" charset="0"/>
              </a:rPr>
              <a:t>The Contracting Process</a:t>
            </a:r>
          </a:p>
          <a:p>
            <a:endParaRPr lang="en-US" sz="1600" dirty="0" smtClean="0">
              <a:latin typeface="Calibri" panose="020F0502020204030204" pitchFamily="34" charset="0"/>
            </a:endParaRPr>
          </a:p>
          <a:p>
            <a:r>
              <a:rPr lang="en-US" sz="1600" dirty="0" smtClean="0">
                <a:latin typeface="Calibri" panose="020F0502020204030204" pitchFamily="34" charset="0"/>
              </a:rPr>
              <a:t>Establishing </a:t>
            </a:r>
            <a:r>
              <a:rPr lang="en-US" sz="1600" dirty="0">
                <a:latin typeface="Calibri" panose="020F0502020204030204" pitchFamily="34" charset="0"/>
              </a:rPr>
              <a:t>Contract Procurement Protocols</a:t>
            </a:r>
          </a:p>
          <a:p>
            <a:pPr marL="800100" lvl="1" indent="-342900">
              <a:buFont typeface="Wingdings" panose="05000000000000000000" pitchFamily="2" charset="2"/>
              <a:buChar char="§"/>
            </a:pPr>
            <a:r>
              <a:rPr lang="en-US" sz="1600" dirty="0">
                <a:latin typeface="Calibri" panose="020F0502020204030204" pitchFamily="34" charset="0"/>
              </a:rPr>
              <a:t>Expressions of Interest</a:t>
            </a:r>
          </a:p>
          <a:p>
            <a:pPr marL="800100" lvl="1" indent="-342900">
              <a:buFont typeface="Wingdings" panose="05000000000000000000" pitchFamily="2" charset="2"/>
              <a:buChar char="§"/>
            </a:pPr>
            <a:r>
              <a:rPr lang="en-US" sz="1600" dirty="0">
                <a:latin typeface="Calibri" panose="020F0502020204030204" pitchFamily="34" charset="0"/>
              </a:rPr>
              <a:t>Request for Qualifications</a:t>
            </a:r>
          </a:p>
          <a:p>
            <a:pPr marL="800100" lvl="1" indent="-342900">
              <a:buFont typeface="Wingdings" panose="05000000000000000000" pitchFamily="2" charset="2"/>
              <a:buChar char="§"/>
            </a:pPr>
            <a:r>
              <a:rPr lang="en-US" sz="1600" dirty="0">
                <a:latin typeface="Calibri" panose="020F0502020204030204" pitchFamily="34" charset="0"/>
              </a:rPr>
              <a:t>Request for Proposals</a:t>
            </a:r>
          </a:p>
          <a:p>
            <a:pPr marL="800100" lvl="1" indent="-342900">
              <a:buFont typeface="Wingdings" panose="05000000000000000000" pitchFamily="2" charset="2"/>
              <a:buChar char="§"/>
            </a:pPr>
            <a:r>
              <a:rPr lang="en-US" sz="1600" dirty="0" smtClean="0">
                <a:latin typeface="Calibri" panose="020F0502020204030204" pitchFamily="34" charset="0"/>
              </a:rPr>
              <a:t>Tender</a:t>
            </a:r>
          </a:p>
          <a:p>
            <a:pPr marL="342900" lvl="0" indent="-342900">
              <a:buFont typeface="Arial" panose="020B0604020202020204" pitchFamily="34" charset="0"/>
              <a:buChar char="•"/>
            </a:pPr>
            <a:r>
              <a:rPr lang="en-US" sz="1600" dirty="0">
                <a:latin typeface="Calibri" panose="020F0502020204030204" pitchFamily="34" charset="0"/>
              </a:rPr>
              <a:t>Obtaining Initial Feedback</a:t>
            </a:r>
          </a:p>
          <a:p>
            <a:pPr marL="342900" lvl="0" indent="-342900">
              <a:buFont typeface="Arial" panose="020B0604020202020204" pitchFamily="34" charset="0"/>
              <a:buChar char="•"/>
            </a:pPr>
            <a:r>
              <a:rPr lang="en-US" sz="1600" dirty="0">
                <a:latin typeface="Calibri" panose="020F0502020204030204" pitchFamily="34" charset="0"/>
              </a:rPr>
              <a:t>Content of Bid Documents</a:t>
            </a:r>
          </a:p>
          <a:p>
            <a:pPr marL="800100" lvl="1" indent="-342900">
              <a:buFont typeface="Wingdings" panose="05000000000000000000" pitchFamily="2" charset="2"/>
              <a:buChar char="§"/>
            </a:pPr>
            <a:r>
              <a:rPr lang="en-US" sz="1600" dirty="0">
                <a:latin typeface="Calibri" panose="020F0502020204030204" pitchFamily="34" charset="0"/>
              </a:rPr>
              <a:t>Changes in Law</a:t>
            </a:r>
          </a:p>
          <a:p>
            <a:pPr marL="800100" lvl="1" indent="-342900">
              <a:buFont typeface="Wingdings" panose="05000000000000000000" pitchFamily="2" charset="2"/>
              <a:buChar char="§"/>
            </a:pPr>
            <a:r>
              <a:rPr lang="en-US" sz="1600" dirty="0">
                <a:latin typeface="Calibri" panose="020F0502020204030204" pitchFamily="34" charset="0"/>
              </a:rPr>
              <a:t>Labor Disturbances</a:t>
            </a:r>
          </a:p>
          <a:p>
            <a:pPr marL="800100" lvl="1" indent="-342900">
              <a:buFont typeface="Wingdings" panose="05000000000000000000" pitchFamily="2" charset="2"/>
              <a:buChar char="§"/>
            </a:pPr>
            <a:r>
              <a:rPr lang="en-US" sz="1600" dirty="0">
                <a:latin typeface="Calibri" panose="020F0502020204030204" pitchFamily="34" charset="0"/>
              </a:rPr>
              <a:t>Acts of God, etc.</a:t>
            </a:r>
          </a:p>
          <a:p>
            <a:pPr marL="342900" lvl="0" indent="-342900">
              <a:buFont typeface="Arial" panose="020B0604020202020204" pitchFamily="34" charset="0"/>
              <a:buChar char="•"/>
            </a:pPr>
            <a:r>
              <a:rPr lang="en-US" sz="1600" dirty="0">
                <a:latin typeface="Calibri" panose="020F0502020204030204" pitchFamily="34" charset="0"/>
              </a:rPr>
              <a:t>Prescribing Performance Specifications and Standards</a:t>
            </a:r>
          </a:p>
          <a:p>
            <a:pPr marL="800100" lvl="1" indent="-342900">
              <a:buFont typeface="Wingdings" panose="05000000000000000000" pitchFamily="2" charset="2"/>
              <a:buChar char="§"/>
            </a:pPr>
            <a:r>
              <a:rPr lang="en-US" sz="1600" dirty="0">
                <a:latin typeface="Calibri" panose="020F0502020204030204" pitchFamily="34" charset="0"/>
              </a:rPr>
              <a:t>Contract Documents</a:t>
            </a:r>
          </a:p>
          <a:p>
            <a:pPr marL="800100" lvl="1" indent="-342900">
              <a:buFont typeface="Wingdings" panose="05000000000000000000" pitchFamily="2" charset="2"/>
              <a:buChar char="§"/>
            </a:pPr>
            <a:r>
              <a:rPr lang="en-US" sz="1600" dirty="0">
                <a:latin typeface="Calibri" panose="020F0502020204030204" pitchFamily="34" charset="0"/>
              </a:rPr>
              <a:t>Fundamental Contract Provisions</a:t>
            </a:r>
          </a:p>
          <a:p>
            <a:pPr marL="60325" lvl="1"/>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75</a:t>
            </a:fld>
            <a:endParaRPr lang="en-US" dirty="0"/>
          </a:p>
        </p:txBody>
      </p:sp>
    </p:spTree>
    <p:extLst>
      <p:ext uri="{BB962C8B-B14F-4D97-AF65-F5344CB8AC3E}">
        <p14:creationId xmlns:p14="http://schemas.microsoft.com/office/powerpoint/2010/main" val="112952205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4000" dirty="0" smtClean="0">
                <a:solidFill>
                  <a:schemeClr val="bg1"/>
                </a:solidFill>
                <a:latin typeface="Calibri" panose="020F0502020204030204" pitchFamily="34" charset="0"/>
              </a:rPr>
              <a:t>Guidance/Notices</a:t>
            </a:r>
            <a:endParaRPr lang="en-US" sz="4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76</a:t>
            </a:fld>
            <a:endParaRPr lang="en-US" dirty="0"/>
          </a:p>
        </p:txBody>
      </p:sp>
    </p:spTree>
    <p:extLst>
      <p:ext uri="{BB962C8B-B14F-4D97-AF65-F5344CB8AC3E}">
        <p14:creationId xmlns:p14="http://schemas.microsoft.com/office/powerpoint/2010/main" val="21794436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858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smtClean="0">
                <a:solidFill>
                  <a:schemeClr val="bg1"/>
                </a:solidFill>
                <a:latin typeface="Calibri" panose="020F0502020204030204" pitchFamily="34" charset="0"/>
              </a:rPr>
              <a:t>RCRA Guidance</a:t>
            </a:r>
            <a:r>
              <a:rPr lang="en-US" sz="2000" b="1" dirty="0">
                <a:solidFill>
                  <a:schemeClr val="bg1"/>
                </a:solidFill>
                <a:latin typeface="Calibri" panose="020F0502020204030204" pitchFamily="34" charset="0"/>
              </a:rPr>
              <a:t>:  July 19th U.S. Environmental Protection Agency Memorandum Addressing Automotive Airbag Inflators/Fully Assembled Airbag Modules</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dirty="0" smtClean="0">
              <a:latin typeface="Calibri" panose="020F0502020204030204" pitchFamily="34" charset="0"/>
            </a:endParaRPr>
          </a:p>
          <a:p>
            <a:r>
              <a:rPr lang="en-US" sz="1600" dirty="0" smtClean="0">
                <a:latin typeface="Calibri" panose="020F0502020204030204" pitchFamily="34" charset="0"/>
              </a:rPr>
              <a:t>EPA issued </a:t>
            </a:r>
            <a:r>
              <a:rPr lang="en-US" sz="1600" dirty="0">
                <a:latin typeface="Calibri" panose="020F0502020204030204" pitchFamily="34" charset="0"/>
              </a:rPr>
              <a:t>a July 19</a:t>
            </a:r>
            <a:r>
              <a:rPr lang="en-US" sz="1600" baseline="30000" dirty="0">
                <a:latin typeface="Calibri" panose="020F0502020204030204" pitchFamily="34" charset="0"/>
              </a:rPr>
              <a:t>th</a:t>
            </a:r>
            <a:r>
              <a:rPr lang="en-US" sz="1600" dirty="0">
                <a:latin typeface="Calibri" panose="020F0502020204030204" pitchFamily="34" charset="0"/>
              </a:rPr>
              <a:t> memorandum interpreting certain Resource Conservation and Recovery Act (“RCRA”) regulations titled:</a:t>
            </a:r>
          </a:p>
          <a:p>
            <a:r>
              <a:rPr lang="en-US" sz="1600" dirty="0">
                <a:latin typeface="Calibri" panose="020F0502020204030204" pitchFamily="34" charset="0"/>
              </a:rPr>
              <a:t> </a:t>
            </a:r>
          </a:p>
          <a:p>
            <a:pPr marL="457200"/>
            <a:r>
              <a:rPr lang="en-US" sz="1600" i="1" dirty="0">
                <a:latin typeface="Calibri" panose="020F0502020204030204" pitchFamily="34" charset="0"/>
              </a:rPr>
              <a:t>Regulatory Status of Automotive Airbag Inflators and Fully Assembled Airbag Modules (“Memorandum”)</a:t>
            </a:r>
            <a:endParaRPr lang="en-US" sz="1600" dirty="0">
              <a:latin typeface="Calibri" panose="020F0502020204030204" pitchFamily="34" charset="0"/>
            </a:endParaRPr>
          </a:p>
          <a:p>
            <a:endParaRPr lang="en-US" sz="1600" dirty="0">
              <a:latin typeface="Calibri" panose="020F0502020204030204" pitchFamily="34" charset="0"/>
            </a:endParaRPr>
          </a:p>
          <a:p>
            <a:r>
              <a:rPr lang="en-US" sz="1600" dirty="0">
                <a:latin typeface="Calibri" panose="020F0502020204030204" pitchFamily="34" charset="0"/>
              </a:rPr>
              <a:t>The Institute of Scrap Recycling Industries </a:t>
            </a:r>
            <a:r>
              <a:rPr lang="en-US" sz="1600" dirty="0" smtClean="0">
                <a:latin typeface="Calibri" panose="020F0502020204030204" pitchFamily="34" charset="0"/>
              </a:rPr>
              <a:t>had </a:t>
            </a:r>
            <a:r>
              <a:rPr lang="en-US" sz="1600" dirty="0">
                <a:latin typeface="Calibri" panose="020F0502020204030204" pitchFamily="34" charset="0"/>
              </a:rPr>
              <a:t>sought from EPA clarification of the regulatory status of undeployed automotive airbag modules and airbag inflators</a:t>
            </a:r>
            <a:r>
              <a:rPr lang="en-US" sz="1600" dirty="0" smtClean="0">
                <a:latin typeface="Calibri" panose="020F0502020204030204" pitchFamily="34" charset="0"/>
              </a:rPr>
              <a:t>.</a:t>
            </a:r>
          </a:p>
          <a:p>
            <a:endParaRPr lang="en-US" sz="1600" dirty="0">
              <a:latin typeface="Calibri" panose="020F0502020204030204" pitchFamily="34" charset="0"/>
            </a:endParaRPr>
          </a:p>
          <a:p>
            <a:pPr marL="342900" indent="-342900">
              <a:buFont typeface="Arial" panose="020B0604020202020204" pitchFamily="34" charset="0"/>
              <a:buChar char="•"/>
            </a:pPr>
            <a:r>
              <a:rPr lang="en-US" sz="1600" dirty="0" smtClean="0">
                <a:latin typeface="Calibri" panose="020F0502020204030204" pitchFamily="34" charset="0"/>
              </a:rPr>
              <a:t>Criteria identified for determining exclusion for states as hazardous waste.  </a:t>
            </a:r>
          </a:p>
          <a:p>
            <a:endParaRPr lang="en-US" sz="1600" dirty="0">
              <a:latin typeface="Calibri" panose="020F0502020204030204" pitchFamily="34" charset="0"/>
            </a:endParaRPr>
          </a:p>
          <a:p>
            <a:r>
              <a:rPr lang="en-US" sz="1600" dirty="0" smtClean="0">
                <a:latin typeface="Calibri" panose="020F0502020204030204" pitchFamily="34" charset="0"/>
              </a:rPr>
              <a:t>The </a:t>
            </a:r>
            <a:r>
              <a:rPr lang="en-US" sz="1600" dirty="0">
                <a:latin typeface="Calibri" panose="020F0502020204030204" pitchFamily="34" charset="0"/>
              </a:rPr>
              <a:t>Memorandum addresses those issues, including those devices that have never been installed in a vehicle and those removed from vehicles</a:t>
            </a:r>
            <a:r>
              <a:rPr lang="en-US" sz="1600" dirty="0" smtClean="0">
                <a:latin typeface="Calibri" panose="020F0502020204030204" pitchFamily="34" charset="0"/>
              </a:rPr>
              <a:t>.</a:t>
            </a:r>
          </a:p>
          <a:p>
            <a:endParaRPr lang="en-US" sz="1600" dirty="0">
              <a:latin typeface="Calibri" panose="020F0502020204030204" pitchFamily="34" charset="0"/>
            </a:endParaRPr>
          </a:p>
          <a:p>
            <a:r>
              <a:rPr lang="en-US" sz="1600" dirty="0">
                <a:latin typeface="Calibri" panose="020F0502020204030204" pitchFamily="34" charset="0"/>
              </a:rPr>
              <a:t>Reminder that RCRA Compendium is source of interpretation and continues to be updated</a:t>
            </a:r>
            <a:r>
              <a:rPr lang="en-US" sz="1600" dirty="0" smtClean="0">
                <a:latin typeface="Calibri" panose="020F0502020204030204" pitchFamily="34" charset="0"/>
              </a:rPr>
              <a:t>.</a:t>
            </a:r>
          </a:p>
          <a:p>
            <a:endParaRPr lang="en-US" sz="1600" dirty="0">
              <a:latin typeface="Calibri" panose="020F0502020204030204" pitchFamily="34" charset="0"/>
            </a:endParaRPr>
          </a:p>
          <a:p>
            <a:r>
              <a:rPr lang="en-US" sz="1600" dirty="0" err="1" smtClean="0">
                <a:latin typeface="Calibri" panose="020F0502020204030204" pitchFamily="34" charset="0"/>
              </a:rPr>
              <a:t>ADEQ</a:t>
            </a:r>
            <a:r>
              <a:rPr lang="en-US" sz="1600" dirty="0" smtClean="0">
                <a:latin typeface="Calibri" panose="020F0502020204030204" pitchFamily="34" charset="0"/>
              </a:rPr>
              <a:t> Consults</a:t>
            </a:r>
            <a:endParaRPr lang="en-US" sz="16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77</a:t>
            </a:fld>
            <a:endParaRPr lang="en-US" dirty="0"/>
          </a:p>
        </p:txBody>
      </p:sp>
    </p:spTree>
    <p:extLst>
      <p:ext uri="{BB962C8B-B14F-4D97-AF65-F5344CB8AC3E}">
        <p14:creationId xmlns:p14="http://schemas.microsoft.com/office/powerpoint/2010/main" val="145008157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76200"/>
            <a:ext cx="9144000" cy="6858000"/>
          </a:xfrm>
          <a:prstGeom prst="rect">
            <a:avLst/>
          </a:prstGeom>
        </p:spPr>
      </p:pic>
      <p:sp>
        <p:nvSpPr>
          <p:cNvPr id="5" name="Rectangle 10"/>
          <p:cNvSpPr txBox="1">
            <a:spLocks noChangeArrowheads="1"/>
          </p:cNvSpPr>
          <p:nvPr/>
        </p:nvSpPr>
        <p:spPr bwMode="auto">
          <a:xfrm>
            <a:off x="655320" y="-7620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Superfund/CERCLA:  </a:t>
            </a:r>
            <a:r>
              <a:rPr lang="en-US" b="1" dirty="0" smtClean="0">
                <a:solidFill>
                  <a:schemeClr val="bg1"/>
                </a:solidFill>
                <a:latin typeface="Calibri" panose="020F0502020204030204" pitchFamily="34" charset="0"/>
              </a:rPr>
              <a:t>EPA Protection </a:t>
            </a:r>
            <a:r>
              <a:rPr lang="en-US" b="1" dirty="0">
                <a:solidFill>
                  <a:schemeClr val="bg1"/>
                </a:solidFill>
                <a:latin typeface="Calibri" panose="020F0502020204030204" pitchFamily="34" charset="0"/>
              </a:rPr>
              <a:t>Agency Announces One-Year Anniversary Task Force Accomplishments</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6972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000" dirty="0" smtClean="0">
              <a:latin typeface="Calibri" panose="020F0502020204030204" pitchFamily="34" charset="0"/>
            </a:endParaRPr>
          </a:p>
          <a:p>
            <a:r>
              <a:rPr lang="en-US" sz="2000" dirty="0" smtClean="0">
                <a:latin typeface="Calibri" panose="020F0502020204030204" pitchFamily="34" charset="0"/>
              </a:rPr>
              <a:t>EPA </a:t>
            </a:r>
            <a:r>
              <a:rPr lang="en-US" sz="2000" dirty="0">
                <a:latin typeface="Calibri" panose="020F0502020204030204" pitchFamily="34" charset="0"/>
              </a:rPr>
              <a:t>issued a July 24th news release describing what it characterized as the “One-Year Anniversary Accomplishments.”  </a:t>
            </a:r>
          </a:p>
          <a:p>
            <a:r>
              <a:rPr lang="en-US" sz="2000" dirty="0">
                <a:latin typeface="Calibri" panose="020F0502020204030204" pitchFamily="34" charset="0"/>
              </a:rPr>
              <a:t> </a:t>
            </a:r>
          </a:p>
          <a:p>
            <a:r>
              <a:rPr lang="en-US" sz="2000" dirty="0">
                <a:latin typeface="Calibri" panose="020F0502020204030204" pitchFamily="34" charset="0"/>
              </a:rPr>
              <a:t>The news release also </a:t>
            </a:r>
            <a:r>
              <a:rPr lang="en-US" sz="2000" dirty="0" smtClean="0">
                <a:latin typeface="Calibri" panose="020F0502020204030204" pitchFamily="34" charset="0"/>
              </a:rPr>
              <a:t>reviewed </a:t>
            </a:r>
            <a:r>
              <a:rPr lang="en-US" sz="2000" dirty="0">
                <a:latin typeface="Calibri" panose="020F0502020204030204" pitchFamily="34" charset="0"/>
              </a:rPr>
              <a:t>the federal agency’s plan for year two.</a:t>
            </a:r>
          </a:p>
          <a:p>
            <a:r>
              <a:rPr lang="en-US" sz="2000" dirty="0">
                <a:latin typeface="Calibri" panose="020F0502020204030204" pitchFamily="34" charset="0"/>
              </a:rPr>
              <a:t> </a:t>
            </a:r>
          </a:p>
          <a:p>
            <a:r>
              <a:rPr lang="en-US" sz="2000" dirty="0">
                <a:latin typeface="Calibri" panose="020F0502020204030204" pitchFamily="34" charset="0"/>
              </a:rPr>
              <a:t>EPA commissioned a task force in 2017 to provide recommendations on how the agency could streamline and improve the </a:t>
            </a:r>
            <a:r>
              <a:rPr lang="en-US" sz="2000" dirty="0" smtClean="0">
                <a:latin typeface="Calibri" panose="020F0502020204030204" pitchFamily="34" charset="0"/>
              </a:rPr>
              <a:t>Superfund program</a:t>
            </a:r>
            <a:r>
              <a:rPr lang="en-US" sz="2000" dirty="0">
                <a:latin typeface="Calibri" panose="020F0502020204030204" pitchFamily="34" charset="0"/>
              </a:rPr>
              <a:t>.  A task force report had been issued on July 25, 2017, which included 42 recommendations.</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78</a:t>
            </a:fld>
            <a:endParaRPr lang="en-US" dirty="0"/>
          </a:p>
        </p:txBody>
      </p:sp>
    </p:spTree>
    <p:extLst>
      <p:ext uri="{BB962C8B-B14F-4D97-AF65-F5344CB8AC3E}">
        <p14:creationId xmlns:p14="http://schemas.microsoft.com/office/powerpoint/2010/main" val="22480722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Superfund/CERCLA:  EPA Protection Agency Announces One-Year Anniversary Task Force </a:t>
            </a:r>
            <a:r>
              <a:rPr lang="en-US" b="1" dirty="0" smtClean="0">
                <a:solidFill>
                  <a:schemeClr val="bg1"/>
                </a:solidFill>
                <a:latin typeface="Calibri" panose="020F0502020204030204" pitchFamily="34" charset="0"/>
              </a:rPr>
              <a:t>Accomplishments</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93420" y="154686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Highlights </a:t>
            </a:r>
            <a:r>
              <a:rPr lang="en-US" sz="2000" dirty="0">
                <a:latin typeface="Calibri" panose="020F0502020204030204" pitchFamily="34" charset="0"/>
              </a:rPr>
              <a:t>of EPA’s </a:t>
            </a:r>
            <a:r>
              <a:rPr lang="en-US" sz="2000" dirty="0" smtClean="0">
                <a:latin typeface="Calibri" panose="020F0502020204030204" pitchFamily="34" charset="0"/>
              </a:rPr>
              <a:t>stated progress </a:t>
            </a:r>
            <a:r>
              <a:rPr lang="en-US" sz="2000" dirty="0">
                <a:latin typeface="Calibri" panose="020F0502020204030204" pitchFamily="34" charset="0"/>
              </a:rPr>
              <a:t>in carrying out the recommendations </a:t>
            </a:r>
            <a:r>
              <a:rPr lang="en-US" sz="2000" dirty="0" smtClean="0">
                <a:latin typeface="Calibri" panose="020F0502020204030204" pitchFamily="34" charset="0"/>
              </a:rPr>
              <a:t>stated to include</a:t>
            </a:r>
            <a:r>
              <a:rPr lang="en-US" sz="2000" dirty="0">
                <a:latin typeface="Calibri" panose="020F0502020204030204" pitchFamily="34" charset="0"/>
              </a:rPr>
              <a:t>:</a:t>
            </a:r>
          </a:p>
          <a:p>
            <a:r>
              <a:rPr lang="en-US" sz="2000" dirty="0">
                <a:latin typeface="Calibri" panose="020F0502020204030204" pitchFamily="34" charset="0"/>
              </a:rPr>
              <a:t> </a:t>
            </a:r>
          </a:p>
          <a:p>
            <a:pPr marL="342900" lvl="0" indent="-342900">
              <a:buFont typeface="Arial" panose="020B0604020202020204" pitchFamily="34" charset="0"/>
              <a:buChar char="•"/>
            </a:pPr>
            <a:r>
              <a:rPr lang="en-US" sz="2000" dirty="0">
                <a:latin typeface="Calibri" panose="020F0502020204030204" pitchFamily="34" charset="0"/>
              </a:rPr>
              <a:t>Achieving Key Milestones at Sites on the Administrator’s Emphasis List</a:t>
            </a:r>
          </a:p>
          <a:p>
            <a:pPr marL="342900" lvl="0" indent="-342900">
              <a:buFont typeface="Arial" panose="020B0604020202020204" pitchFamily="34" charset="0"/>
              <a:buChar char="•"/>
            </a:pPr>
            <a:r>
              <a:rPr lang="en-US" sz="2000" dirty="0">
                <a:latin typeface="Calibri" panose="020F0502020204030204" pitchFamily="34" charset="0"/>
              </a:rPr>
              <a:t>Moving More Sites Toward Deletion/Partial Deletion</a:t>
            </a:r>
          </a:p>
          <a:p>
            <a:pPr marL="342900" lvl="0" indent="-342900">
              <a:buFont typeface="Arial" panose="020B0604020202020204" pitchFamily="34" charset="0"/>
              <a:buChar char="•"/>
            </a:pPr>
            <a:r>
              <a:rPr lang="en-US" sz="2000" dirty="0">
                <a:latin typeface="Calibri" panose="020F0502020204030204" pitchFamily="34" charset="0"/>
              </a:rPr>
              <a:t>Improving Information on Human Exposure Status</a:t>
            </a:r>
          </a:p>
          <a:p>
            <a:pPr marL="342900" lvl="0" indent="-342900">
              <a:buFont typeface="Arial" panose="020B0604020202020204" pitchFamily="34" charset="0"/>
              <a:buChar char="•"/>
            </a:pPr>
            <a:r>
              <a:rPr lang="en-US" sz="2000" dirty="0">
                <a:latin typeface="Calibri" panose="020F0502020204030204" pitchFamily="34" charset="0"/>
              </a:rPr>
              <a:t>Promoting Redevelopment and Community Revitalization at Targeted Sites</a:t>
            </a:r>
          </a:p>
          <a:p>
            <a:pPr marL="342900" lvl="0" indent="-342900">
              <a:buFont typeface="Arial" panose="020B0604020202020204" pitchFamily="34" charset="0"/>
              <a:buChar char="•"/>
            </a:pPr>
            <a:r>
              <a:rPr lang="en-US" sz="2000" dirty="0">
                <a:latin typeface="Calibri" panose="020F0502020204030204" pitchFamily="34" charset="0"/>
              </a:rPr>
              <a:t>Developing Tools and a Process to Encourage Third-Party Investment</a:t>
            </a:r>
          </a:p>
          <a:p>
            <a:pPr marL="342900" lvl="0" indent="-342900">
              <a:buFont typeface="Arial" panose="020B0604020202020204" pitchFamily="34" charset="0"/>
              <a:buChar char="•"/>
            </a:pPr>
            <a:r>
              <a:rPr lang="en-US" sz="2000" dirty="0">
                <a:latin typeface="Calibri" panose="020F0502020204030204" pitchFamily="34" charset="0"/>
              </a:rPr>
              <a:t>Engaging with Partners and Stakeholders</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79</a:t>
            </a:fld>
            <a:endParaRPr lang="en-US" dirty="0"/>
          </a:p>
        </p:txBody>
      </p:sp>
    </p:spTree>
    <p:extLst>
      <p:ext uri="{BB962C8B-B14F-4D97-AF65-F5344CB8AC3E}">
        <p14:creationId xmlns:p14="http://schemas.microsoft.com/office/powerpoint/2010/main" val="243098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Calibri" panose="020F0502020204030204" pitchFamily="34" charset="0"/>
              </a:rPr>
              <a:t>RCRA Listed Hazardous Waste/F006:  U.S. Environmental Protection Agency Grants Delisting Petition</a:t>
            </a:r>
            <a:endParaRPr lang="en-US" sz="2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62940" y="158496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EPA </a:t>
            </a:r>
            <a:r>
              <a:rPr lang="en-US" sz="2000" dirty="0">
                <a:latin typeface="Calibri" panose="020F0502020204030204" pitchFamily="34" charset="0"/>
              </a:rPr>
              <a:t>published a September 12</a:t>
            </a:r>
            <a:r>
              <a:rPr lang="en-US" sz="2000" baseline="30000" dirty="0">
                <a:latin typeface="Calibri" panose="020F0502020204030204" pitchFamily="34" charset="0"/>
              </a:rPr>
              <a:t>th</a:t>
            </a:r>
            <a:r>
              <a:rPr lang="en-US" sz="2000" dirty="0">
                <a:latin typeface="Calibri" panose="020F0502020204030204" pitchFamily="34" charset="0"/>
              </a:rPr>
              <a:t> Federal Register notice granting a petition to exclude (“Delist”) hazardous waste generated by a particular facility from the Resource Conservation and Recovery Act (“RCRA”) list of hazardous waste. </a:t>
            </a:r>
            <a:endParaRPr lang="en-US" sz="2000" dirty="0" smtClean="0">
              <a:latin typeface="Calibri" panose="020F0502020204030204" pitchFamily="34" charset="0"/>
            </a:endParaRPr>
          </a:p>
          <a:p>
            <a:r>
              <a:rPr lang="en-US" sz="2000" dirty="0">
                <a:latin typeface="Calibri" panose="020F0502020204030204" pitchFamily="34" charset="0"/>
              </a:rPr>
              <a:t> </a:t>
            </a:r>
          </a:p>
          <a:p>
            <a:r>
              <a:rPr lang="en-US" sz="2000" dirty="0">
                <a:latin typeface="Calibri" panose="020F0502020204030204" pitchFamily="34" charset="0"/>
              </a:rPr>
              <a:t>The materials being delisted are wastewater treatment sludge from the Sandvik Special Metals </a:t>
            </a:r>
            <a:r>
              <a:rPr lang="en-US" sz="2000" dirty="0" smtClean="0">
                <a:latin typeface="Calibri" panose="020F0502020204030204" pitchFamily="34" charset="0"/>
              </a:rPr>
              <a:t>facility </a:t>
            </a:r>
            <a:r>
              <a:rPr lang="en-US" sz="2000" dirty="0">
                <a:latin typeface="Calibri" panose="020F0502020204030204" pitchFamily="34" charset="0"/>
              </a:rPr>
              <a:t>located in Kennewick, Washington.  </a:t>
            </a:r>
          </a:p>
          <a:p>
            <a:r>
              <a:rPr lang="en-US" sz="2000" dirty="0">
                <a:latin typeface="Calibri" panose="020F0502020204030204" pitchFamily="34" charset="0"/>
              </a:rPr>
              <a:t> </a:t>
            </a:r>
          </a:p>
          <a:p>
            <a:r>
              <a:rPr lang="en-US" sz="2000" dirty="0">
                <a:latin typeface="Calibri" panose="020F0502020204030204" pitchFamily="34" charset="0"/>
              </a:rPr>
              <a:t>The RCRA regulations provide generators the opportunity to petition EPA to delist a hazardous waste from the lists of hazardous waste.  Such requests are done on a generator specific basis.</a:t>
            </a:r>
          </a:p>
          <a:p>
            <a:r>
              <a:rPr lang="en-US" sz="1800" dirty="0">
                <a:latin typeface="Calibri" panose="020F0502020204030204" pitchFamily="34" charset="0"/>
              </a:rPr>
              <a:t>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a:t>
            </a:fld>
            <a:endParaRPr lang="en-US" dirty="0"/>
          </a:p>
        </p:txBody>
      </p:sp>
    </p:spTree>
    <p:extLst>
      <p:ext uri="{BB962C8B-B14F-4D97-AF65-F5344CB8AC3E}">
        <p14:creationId xmlns:p14="http://schemas.microsoft.com/office/powerpoint/2010/main" val="152585165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Superfund/CERCLA:  EPA Protection Agency Announces One-Year Anniversary Task Force Accomplishments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EPA </a:t>
            </a:r>
            <a:r>
              <a:rPr lang="en-US" sz="2000" dirty="0">
                <a:latin typeface="Calibri" panose="020F0502020204030204" pitchFamily="34" charset="0"/>
              </a:rPr>
              <a:t>projects that it will complete implementation of the task force recommendations by </a:t>
            </a:r>
            <a:r>
              <a:rPr lang="en-US" sz="2000" dirty="0" smtClean="0">
                <a:latin typeface="Calibri" panose="020F0502020204030204" pitchFamily="34" charset="0"/>
              </a:rPr>
              <a:t>2019 which includes </a:t>
            </a:r>
            <a:r>
              <a:rPr lang="en-US" sz="2000" dirty="0">
                <a:latin typeface="Calibri" panose="020F0502020204030204" pitchFamily="34" charset="0"/>
              </a:rPr>
              <a:t>projects that over the next year it will:</a:t>
            </a:r>
          </a:p>
          <a:p>
            <a:r>
              <a:rPr lang="en-US" sz="2000" dirty="0">
                <a:latin typeface="Calibri" panose="020F0502020204030204" pitchFamily="34" charset="0"/>
              </a:rPr>
              <a:t> </a:t>
            </a:r>
          </a:p>
          <a:p>
            <a:pPr marL="342900" lvl="0" indent="-342900">
              <a:buFont typeface="Arial" panose="020B0604020202020204" pitchFamily="34" charset="0"/>
              <a:buChar char="•"/>
            </a:pPr>
            <a:r>
              <a:rPr lang="en-US" sz="2000" dirty="0">
                <a:latin typeface="Calibri" panose="020F0502020204030204" pitchFamily="34" charset="0"/>
              </a:rPr>
              <a:t>Continue to expedite cleanups and move sites towards deletion.</a:t>
            </a:r>
          </a:p>
          <a:p>
            <a:pPr marL="342900" lvl="0" indent="-342900">
              <a:buFont typeface="Arial" panose="020B0604020202020204" pitchFamily="34" charset="0"/>
              <a:buChar char="•"/>
            </a:pPr>
            <a:r>
              <a:rPr lang="en-US" sz="2000" dirty="0">
                <a:latin typeface="Calibri" panose="020F0502020204030204" pitchFamily="34" charset="0"/>
              </a:rPr>
              <a:t>Use adaptive management on a more structured and broader scale and formally implement adaptive management principles at select pilot sites by the end of calendar year 2018.</a:t>
            </a:r>
          </a:p>
          <a:p>
            <a:pPr marL="342900" lvl="0" indent="-342900">
              <a:buFont typeface="Arial" panose="020B0604020202020204" pitchFamily="34" charset="0"/>
              <a:buChar char="•"/>
            </a:pPr>
            <a:r>
              <a:rPr lang="en-US" sz="2000" dirty="0">
                <a:latin typeface="Calibri" panose="020F0502020204030204" pitchFamily="34" charset="0"/>
              </a:rPr>
              <a:t>Collaborate with our state </a:t>
            </a:r>
            <a:r>
              <a:rPr lang="en-US" sz="2000" dirty="0" smtClean="0">
                <a:latin typeface="Calibri" panose="020F0502020204030204" pitchFamily="34" charset="0"/>
              </a:rPr>
              <a:t>partners </a:t>
            </a:r>
            <a:r>
              <a:rPr lang="en-US" sz="2000" dirty="0">
                <a:latin typeface="Calibri" panose="020F0502020204030204" pitchFamily="34" charset="0"/>
              </a:rPr>
              <a:t>through the Environmental Council of States, Association of State and Territorial Solid Waste Management </a:t>
            </a:r>
            <a:r>
              <a:rPr lang="en-US" sz="2000" dirty="0" smtClean="0">
                <a:latin typeface="Calibri" panose="020F0502020204030204" pitchFamily="34" charset="0"/>
              </a:rPr>
              <a:t>Officials to </a:t>
            </a:r>
            <a:r>
              <a:rPr lang="en-US" sz="2000" dirty="0">
                <a:latin typeface="Calibri" panose="020F0502020204030204" pitchFamily="34" charset="0"/>
              </a:rPr>
              <a:t>complete a thorough evaluation of groundwater beneficial use policies with a focus on beneficial use determinations.</a:t>
            </a:r>
          </a:p>
          <a:p>
            <a:endParaRPr lang="en-US" sz="2000" dirty="0">
              <a:latin typeface="Calibri" panose="020F0502020204030204" pitchFamily="34" charset="0"/>
            </a:endParaRPr>
          </a:p>
          <a:p>
            <a:pPr lvl="0"/>
            <a:endParaRPr lang="en-US" sz="2000" dirty="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sz="2000" dirty="0">
              <a:latin typeface="Calibri" panose="020F0502020204030204" pitchFamily="34" charset="0"/>
            </a:endParaRPr>
          </a:p>
          <a:p>
            <a:endParaRPr lang="en-US" sz="2000"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80</a:t>
            </a:fld>
            <a:endParaRPr lang="en-US" dirty="0"/>
          </a:p>
        </p:txBody>
      </p:sp>
    </p:spTree>
    <p:extLst>
      <p:ext uri="{BB962C8B-B14F-4D97-AF65-F5344CB8AC3E}">
        <p14:creationId xmlns:p14="http://schemas.microsoft.com/office/powerpoint/2010/main" val="10929424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Superfund/CERCLA:  EPA Protection Agency Announces One-Year Anniversary Task Force Accomplishments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buFont typeface="Arial" panose="020B0604020202020204" pitchFamily="34" charset="0"/>
              <a:buChar char="•"/>
            </a:pPr>
            <a:r>
              <a:rPr lang="en-US" sz="1800" dirty="0" smtClean="0">
                <a:latin typeface="Calibri" panose="020F0502020204030204" pitchFamily="34" charset="0"/>
              </a:rPr>
              <a:t>Continue </a:t>
            </a:r>
            <a:r>
              <a:rPr lang="en-US" sz="1800" dirty="0">
                <a:latin typeface="Calibri" panose="020F0502020204030204" pitchFamily="34" charset="0"/>
              </a:rPr>
              <a:t>to reinvigorate responsible party cleanup and reuse by using best practices and modifying model enforcement language to reduce responsible party cleanup negotiation time frames and shorten potentially responsible party lead cleanups.</a:t>
            </a:r>
          </a:p>
          <a:p>
            <a:pPr marL="342900" lvl="0" indent="-342900">
              <a:buFont typeface="Arial" panose="020B0604020202020204" pitchFamily="34" charset="0"/>
              <a:buChar char="•"/>
            </a:pPr>
            <a:r>
              <a:rPr lang="en-US" sz="1800" dirty="0">
                <a:latin typeface="Calibri" panose="020F0502020204030204" pitchFamily="34" charset="0"/>
              </a:rPr>
              <a:t>Encourage private investment in the cleanup and reuse of contaminated sites by finalizing guidance and developing new model work agreements and comfort letters to create certainty and assist third parties in identifying investment opportunities at Superfund sites.</a:t>
            </a:r>
          </a:p>
          <a:p>
            <a:pPr marL="342900" lvl="0" indent="-342900">
              <a:buFont typeface="Arial" panose="020B0604020202020204" pitchFamily="34" charset="0"/>
              <a:buChar char="•"/>
            </a:pPr>
            <a:r>
              <a:rPr lang="en-US" sz="1800" dirty="0">
                <a:latin typeface="Calibri" panose="020F0502020204030204" pitchFamily="34" charset="0"/>
              </a:rPr>
              <a:t>Implement the Superfund Remedial Acquisition Framework to reduce cleanup costs, foster innovation, and increase efficiency.</a:t>
            </a:r>
          </a:p>
          <a:p>
            <a:pPr marL="342900" lvl="0" indent="-342900">
              <a:buFont typeface="Arial" panose="020B0604020202020204" pitchFamily="34" charset="0"/>
              <a:buChar char="•"/>
            </a:pPr>
            <a:r>
              <a:rPr lang="en-US" sz="1800" dirty="0">
                <a:latin typeface="Calibri" panose="020F0502020204030204" pitchFamily="34" charset="0"/>
              </a:rPr>
              <a:t>Continue to focus on stakeholder and partner engagement during all Superfund cleanup process phases, including improving risk communication at Superfund sites with long-term stewardship requirements.</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81</a:t>
            </a:fld>
            <a:endParaRPr lang="en-US" dirty="0"/>
          </a:p>
        </p:txBody>
      </p:sp>
    </p:spTree>
    <p:extLst>
      <p:ext uri="{BB962C8B-B14F-4D97-AF65-F5344CB8AC3E}">
        <p14:creationId xmlns:p14="http://schemas.microsoft.com/office/powerpoint/2010/main" val="18527947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701040" y="-228600"/>
            <a:ext cx="7543800" cy="15773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u="sng" dirty="0">
                <a:solidFill>
                  <a:schemeClr val="bg1"/>
                </a:solidFill>
                <a:latin typeface="Calibri" panose="020F0502020204030204" pitchFamily="34" charset="0"/>
              </a:rPr>
              <a:t>Solid Waste Environmental Excellence Protocol (SWEEP):  Draft Municipal Standard Issued</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400" dirty="0">
                <a:latin typeface="Calibri" panose="020F0502020204030204" pitchFamily="34" charset="0"/>
              </a:rPr>
              <a:t>The Solid Waste Environmental Excellence Protocol (“SWEEP”) issued a December 14th document titled:</a:t>
            </a:r>
          </a:p>
          <a:p>
            <a:r>
              <a:rPr lang="en-US" sz="1400" dirty="0">
                <a:latin typeface="Calibri" panose="020F0502020204030204" pitchFamily="34" charset="0"/>
              </a:rPr>
              <a:t> </a:t>
            </a:r>
          </a:p>
          <a:p>
            <a:pPr marL="457200"/>
            <a:r>
              <a:rPr lang="en-US" sz="1400" i="1" dirty="0">
                <a:latin typeface="Calibri" panose="020F0502020204030204" pitchFamily="34" charset="0"/>
              </a:rPr>
              <a:t>The SWEEP Municipal Standard (“Municipal Standard”)</a:t>
            </a:r>
          </a:p>
          <a:p>
            <a:r>
              <a:rPr lang="en-US" sz="1400" dirty="0">
                <a:latin typeface="Calibri" panose="020F0502020204030204" pitchFamily="34" charset="0"/>
              </a:rPr>
              <a:t> </a:t>
            </a:r>
          </a:p>
          <a:p>
            <a:r>
              <a:rPr lang="en-US" sz="1400" dirty="0" smtClean="0">
                <a:latin typeface="Calibri" panose="020F0502020204030204" pitchFamily="34" charset="0"/>
              </a:rPr>
              <a:t>The Municipal </a:t>
            </a:r>
            <a:r>
              <a:rPr lang="en-US" sz="1400" dirty="0">
                <a:latin typeface="Calibri" panose="020F0502020204030204" pitchFamily="34" charset="0"/>
              </a:rPr>
              <a:t>Standard is characterized as evaluating the environmental, economic, and social aspects of delivering municipal solid waste activities.</a:t>
            </a:r>
          </a:p>
          <a:p>
            <a:r>
              <a:rPr lang="en-US" sz="1400" dirty="0">
                <a:latin typeface="Calibri" panose="020F0502020204030204" pitchFamily="34" charset="0"/>
              </a:rPr>
              <a:t> </a:t>
            </a:r>
          </a:p>
          <a:p>
            <a:r>
              <a:rPr lang="en-US" sz="1400" dirty="0">
                <a:latin typeface="Calibri" panose="020F0502020204030204" pitchFamily="34" charset="0"/>
              </a:rPr>
              <a:t>The SWEEP describes itself as a market transformation standard targeting municipalities and waste management service providers to identify and reward leaders in Sustainable Materials Management.  </a:t>
            </a:r>
          </a:p>
          <a:p>
            <a:pPr lvl="0"/>
            <a:endParaRPr lang="en-US" sz="1400" dirty="0">
              <a:latin typeface="Calibri" panose="020F0502020204030204" pitchFamily="34" charset="0"/>
            </a:endParaRPr>
          </a:p>
          <a:p>
            <a:r>
              <a:rPr lang="en-US" sz="1400" dirty="0">
                <a:latin typeface="Calibri" panose="020F0502020204030204" pitchFamily="34" charset="0"/>
              </a:rPr>
              <a:t>SWEEP is modeled after the LEED standard for green buildings.  </a:t>
            </a:r>
            <a:endParaRPr lang="en-US" sz="1400" dirty="0" smtClean="0">
              <a:latin typeface="Calibri" panose="020F0502020204030204" pitchFamily="34" charset="0"/>
            </a:endParaRPr>
          </a:p>
          <a:p>
            <a:endParaRPr lang="en-US" sz="1400" dirty="0">
              <a:latin typeface="Calibri" panose="020F0502020204030204" pitchFamily="34" charset="0"/>
            </a:endParaRPr>
          </a:p>
          <a:p>
            <a:r>
              <a:rPr lang="en-US" sz="1400" dirty="0">
                <a:latin typeface="Calibri" panose="020F0502020204030204" pitchFamily="34" charset="0"/>
              </a:rPr>
              <a:t>The Municipal Standard is composed of six performance categories which include:</a:t>
            </a:r>
          </a:p>
          <a:p>
            <a:r>
              <a:rPr lang="en-US" sz="1400" dirty="0">
                <a:latin typeface="Calibri" panose="020F0502020204030204" pitchFamily="34" charset="0"/>
              </a:rPr>
              <a:t> </a:t>
            </a:r>
          </a:p>
          <a:p>
            <a:pPr marL="285750" lvl="0" indent="-285750">
              <a:buFont typeface="Arial" panose="020B0604020202020204" pitchFamily="34" charset="0"/>
              <a:buChar char="•"/>
            </a:pPr>
            <a:r>
              <a:rPr lang="en-US" sz="1400" dirty="0">
                <a:latin typeface="Calibri" panose="020F0502020204030204" pitchFamily="34" charset="0"/>
              </a:rPr>
              <a:t>Sustainable Material Management Policy</a:t>
            </a:r>
          </a:p>
          <a:p>
            <a:pPr marL="285750" lvl="0" indent="-285750">
              <a:buFont typeface="Arial" panose="020B0604020202020204" pitchFamily="34" charset="0"/>
              <a:buChar char="•"/>
            </a:pPr>
            <a:r>
              <a:rPr lang="en-US" sz="1400" dirty="0">
                <a:latin typeface="Calibri" panose="020F0502020204030204" pitchFamily="34" charset="0"/>
              </a:rPr>
              <a:t>Waste Generation and Prevention</a:t>
            </a:r>
          </a:p>
          <a:p>
            <a:pPr marL="285750" lvl="0" indent="-285750">
              <a:buFont typeface="Arial" panose="020B0604020202020204" pitchFamily="34" charset="0"/>
              <a:buChar char="•"/>
            </a:pPr>
            <a:r>
              <a:rPr lang="en-US" sz="1400" dirty="0">
                <a:latin typeface="Calibri" panose="020F0502020204030204" pitchFamily="34" charset="0"/>
              </a:rPr>
              <a:t>Solid Waste Collection</a:t>
            </a:r>
          </a:p>
          <a:p>
            <a:pPr marL="285750" lvl="0" indent="-285750">
              <a:buFont typeface="Arial" panose="020B0604020202020204" pitchFamily="34" charset="0"/>
              <a:buChar char="•"/>
            </a:pPr>
            <a:r>
              <a:rPr lang="en-US" sz="1400" dirty="0">
                <a:latin typeface="Calibri" panose="020F0502020204030204" pitchFamily="34" charset="0"/>
              </a:rPr>
              <a:t>Post-Collection Recovery</a:t>
            </a:r>
          </a:p>
          <a:p>
            <a:pPr marL="285750" lvl="0" indent="-285750">
              <a:buFont typeface="Arial" panose="020B0604020202020204" pitchFamily="34" charset="0"/>
              <a:buChar char="•"/>
            </a:pPr>
            <a:r>
              <a:rPr lang="en-US" sz="1400" dirty="0">
                <a:latin typeface="Calibri" panose="020F0502020204030204" pitchFamily="34" charset="0"/>
              </a:rPr>
              <a:t>Post-Collection Disposal</a:t>
            </a:r>
          </a:p>
          <a:p>
            <a:pPr marL="285750" lvl="0" indent="-285750">
              <a:buFont typeface="Arial" panose="020B0604020202020204" pitchFamily="34" charset="0"/>
              <a:buChar char="•"/>
            </a:pPr>
            <a:r>
              <a:rPr lang="en-US" sz="1400" dirty="0">
                <a:latin typeface="Calibri" panose="020F0502020204030204" pitchFamily="34" charset="0"/>
              </a:rPr>
              <a:t>Innovation</a:t>
            </a:r>
          </a:p>
          <a:p>
            <a:endParaRPr lang="en-US" sz="1800" dirty="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82</a:t>
            </a:fld>
            <a:endParaRPr lang="en-US" dirty="0"/>
          </a:p>
        </p:txBody>
      </p:sp>
    </p:spTree>
    <p:extLst>
      <p:ext uri="{BB962C8B-B14F-4D97-AF65-F5344CB8AC3E}">
        <p14:creationId xmlns:p14="http://schemas.microsoft.com/office/powerpoint/2010/main" val="3724575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u="sng" dirty="0">
                <a:solidFill>
                  <a:schemeClr val="bg1"/>
                </a:solidFill>
                <a:latin typeface="Calibri" panose="020F0502020204030204" pitchFamily="34" charset="0"/>
              </a:rPr>
              <a:t>Solid Waste Environmental Excellence Protocol (SWEEP):  Draft Municipal Standard Issued (Cont.)</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Calibri" panose="020F0502020204030204" pitchFamily="34" charset="0"/>
              </a:rPr>
              <a:t>Credit </a:t>
            </a:r>
            <a:r>
              <a:rPr lang="en-US" sz="1800" dirty="0">
                <a:latin typeface="Calibri" panose="020F0502020204030204" pitchFamily="34" charset="0"/>
              </a:rPr>
              <a:t>is provided in the performance categories for “specific measurable and verified actions.”  They are organized by what are described as key performance indicators, which include:</a:t>
            </a:r>
          </a:p>
          <a:p>
            <a:r>
              <a:rPr lang="en-US" sz="1800" dirty="0">
                <a:latin typeface="Calibri" panose="020F0502020204030204" pitchFamily="34" charset="0"/>
              </a:rPr>
              <a:t> </a:t>
            </a:r>
          </a:p>
          <a:p>
            <a:pPr marL="285750" lvl="0" indent="-285750">
              <a:buFont typeface="Arial" panose="020B0604020202020204" pitchFamily="34" charset="0"/>
              <a:buChar char="•"/>
            </a:pPr>
            <a:r>
              <a:rPr lang="en-US" sz="1800" dirty="0">
                <a:latin typeface="Calibri" panose="020F0502020204030204" pitchFamily="34" charset="0"/>
              </a:rPr>
              <a:t>Efficiency and Effectiveness</a:t>
            </a:r>
          </a:p>
          <a:p>
            <a:pPr marL="285750" lvl="0" indent="-285750">
              <a:buFont typeface="Arial" panose="020B0604020202020204" pitchFamily="34" charset="0"/>
              <a:buChar char="•"/>
            </a:pPr>
            <a:r>
              <a:rPr lang="en-US" sz="1800" dirty="0">
                <a:latin typeface="Calibri" panose="020F0502020204030204" pitchFamily="34" charset="0"/>
              </a:rPr>
              <a:t>Environmental Performance</a:t>
            </a:r>
          </a:p>
          <a:p>
            <a:pPr marL="285750" lvl="0" indent="-285750">
              <a:buFont typeface="Arial" panose="020B0604020202020204" pitchFamily="34" charset="0"/>
              <a:buChar char="•"/>
            </a:pPr>
            <a:r>
              <a:rPr lang="en-US" sz="1800" dirty="0">
                <a:latin typeface="Calibri" panose="020F0502020204030204" pitchFamily="34" charset="0"/>
              </a:rPr>
              <a:t>Economic Performance</a:t>
            </a:r>
          </a:p>
          <a:p>
            <a:pPr marL="285750" lvl="0" indent="-285750">
              <a:buFont typeface="Arial" panose="020B0604020202020204" pitchFamily="34" charset="0"/>
              <a:buChar char="•"/>
            </a:pPr>
            <a:r>
              <a:rPr lang="en-US" sz="1800" dirty="0">
                <a:latin typeface="Calibri" panose="020F0502020204030204" pitchFamily="34" charset="0"/>
              </a:rPr>
              <a:t>Public Participation</a:t>
            </a:r>
          </a:p>
          <a:p>
            <a:pPr marL="285750" lvl="0" indent="-285750">
              <a:buFont typeface="Arial" panose="020B0604020202020204" pitchFamily="34" charset="0"/>
              <a:buChar char="•"/>
            </a:pPr>
            <a:r>
              <a:rPr lang="en-US" sz="1800" dirty="0">
                <a:latin typeface="Calibri" panose="020F0502020204030204" pitchFamily="34" charset="0"/>
              </a:rPr>
              <a:t>Working Conditions and Social Impact</a:t>
            </a:r>
          </a:p>
          <a:p>
            <a:r>
              <a:rPr lang="en-US" sz="2000" dirty="0"/>
              <a:t> </a:t>
            </a:r>
          </a:p>
          <a:p>
            <a:r>
              <a:rPr lang="en-US" sz="2000" dirty="0"/>
              <a:t>  </a:t>
            </a:r>
          </a:p>
          <a:p>
            <a:r>
              <a:rPr lang="en-US" sz="1800" dirty="0">
                <a:latin typeface="Calibri" panose="020F0502020204030204" pitchFamily="34" charset="0"/>
              </a:rPr>
              <a:t>The draft standard was developed by SWEEP volunteer </a:t>
            </a:r>
            <a:r>
              <a:rPr lang="en-US" sz="1800" dirty="0" smtClean="0">
                <a:latin typeface="Calibri" panose="020F0502020204030204" pitchFamily="34" charset="0"/>
              </a:rPr>
              <a:t>committees.</a:t>
            </a:r>
            <a:endParaRPr lang="en-US" sz="1800" dirty="0">
              <a:latin typeface="Calibri" panose="020F0502020204030204" pitchFamily="34" charset="0"/>
            </a:endParaRP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83</a:t>
            </a:fld>
            <a:endParaRPr lang="en-US" dirty="0"/>
          </a:p>
        </p:txBody>
      </p:sp>
    </p:spTree>
    <p:extLst>
      <p:ext uri="{BB962C8B-B14F-4D97-AF65-F5344CB8AC3E}">
        <p14:creationId xmlns:p14="http://schemas.microsoft.com/office/powerpoint/2010/main" val="11966236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43434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Measuring Recycling:  Solid Waste Association of North America Issues "Technical Policy"</a:t>
            </a: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Calibri" panose="020F0502020204030204" pitchFamily="34" charset="0"/>
              </a:rPr>
              <a:t>The </a:t>
            </a:r>
            <a:r>
              <a:rPr lang="en-US" sz="1600" dirty="0">
                <a:latin typeface="Calibri" panose="020F0502020204030204" pitchFamily="34" charset="0"/>
              </a:rPr>
              <a:t>Solid Waste Association of North </a:t>
            </a:r>
            <a:r>
              <a:rPr lang="en-US" sz="1600" dirty="0" smtClean="0">
                <a:latin typeface="Calibri" panose="020F0502020204030204" pitchFamily="34" charset="0"/>
              </a:rPr>
              <a:t>America </a:t>
            </a:r>
            <a:r>
              <a:rPr lang="en-US" sz="1600" dirty="0">
                <a:latin typeface="Calibri" panose="020F0502020204030204" pitchFamily="34" charset="0"/>
              </a:rPr>
              <a:t>announced a technical policy citing the need for entities to measure recycling progress and encourage the development of a consistent methodology.</a:t>
            </a:r>
          </a:p>
          <a:p>
            <a:r>
              <a:rPr lang="en-US" sz="1600" dirty="0">
                <a:latin typeface="Calibri" panose="020F0502020204030204" pitchFamily="34" charset="0"/>
              </a:rPr>
              <a:t> </a:t>
            </a:r>
          </a:p>
          <a:p>
            <a:r>
              <a:rPr lang="en-US" sz="1600" dirty="0">
                <a:latin typeface="Calibri" panose="020F0502020204030204" pitchFamily="34" charset="0"/>
              </a:rPr>
              <a:t>The document is cited as:</a:t>
            </a:r>
          </a:p>
          <a:p>
            <a:r>
              <a:rPr lang="en-US" sz="1600" dirty="0">
                <a:latin typeface="Calibri" panose="020F0502020204030204" pitchFamily="34" charset="0"/>
              </a:rPr>
              <a:t> </a:t>
            </a:r>
          </a:p>
          <a:p>
            <a:pPr marL="457200"/>
            <a:r>
              <a:rPr lang="en-US" sz="1600" dirty="0">
                <a:latin typeface="Calibri" panose="020F0502020204030204" pitchFamily="34" charset="0"/>
              </a:rPr>
              <a:t>T-6.4 </a:t>
            </a:r>
            <a:r>
              <a:rPr lang="en-US" sz="1600" dirty="0" err="1">
                <a:latin typeface="Calibri" panose="020F0502020204030204" pitchFamily="34" charset="0"/>
              </a:rPr>
              <a:t>SWANA</a:t>
            </a:r>
            <a:r>
              <a:rPr lang="en-US" sz="1600" dirty="0">
                <a:latin typeface="Calibri" panose="020F0502020204030204" pitchFamily="34" charset="0"/>
              </a:rPr>
              <a:t> Technical Policy (“Policy”)</a:t>
            </a:r>
          </a:p>
          <a:p>
            <a:endParaRPr lang="en-US" sz="1600" dirty="0">
              <a:latin typeface="Calibri" panose="020F0502020204030204" pitchFamily="34" charset="0"/>
            </a:endParaRPr>
          </a:p>
          <a:p>
            <a:r>
              <a:rPr lang="en-US" sz="1600" dirty="0">
                <a:latin typeface="Calibri" panose="020F0502020204030204" pitchFamily="34" charset="0"/>
              </a:rPr>
              <a:t>The organization states that its position on this issue includes:</a:t>
            </a:r>
          </a:p>
          <a:p>
            <a:endParaRPr lang="en-US" sz="1600" dirty="0" smtClean="0">
              <a:latin typeface="Calibri" panose="020F0502020204030204" pitchFamily="34" charset="0"/>
            </a:endParaRPr>
          </a:p>
          <a:p>
            <a:pPr marL="285750" indent="-285750">
              <a:buFont typeface="Arial" panose="020B0604020202020204" pitchFamily="34" charset="0"/>
              <a:buChar char="•"/>
            </a:pPr>
            <a:r>
              <a:rPr lang="en-US" sz="1600" dirty="0" smtClean="0">
                <a:latin typeface="Calibri" panose="020F0502020204030204" pitchFamily="34" charset="0"/>
              </a:rPr>
              <a:t>Development </a:t>
            </a:r>
            <a:r>
              <a:rPr lang="en-US" sz="1600" dirty="0">
                <a:latin typeface="Calibri" panose="020F0502020204030204" pitchFamily="34" charset="0"/>
              </a:rPr>
              <a:t>of a formalized approach to measuring and communicating recycling measurements as part of a sustainable materials management program</a:t>
            </a:r>
          </a:p>
          <a:p>
            <a:pPr marL="285750" indent="-285750">
              <a:buFont typeface="Arial" panose="020B0604020202020204" pitchFamily="34" charset="0"/>
              <a:buChar char="•"/>
            </a:pPr>
            <a:r>
              <a:rPr lang="en-US" sz="1600" dirty="0">
                <a:latin typeface="Calibri" panose="020F0502020204030204" pitchFamily="34" charset="0"/>
              </a:rPr>
              <a:t>Such approach undertaken within an integrated solid waste management system</a:t>
            </a:r>
          </a:p>
          <a:p>
            <a:pPr marL="285750" indent="-285750">
              <a:buFont typeface="Arial" panose="020B0604020202020204" pitchFamily="34" charset="0"/>
              <a:buChar char="•"/>
            </a:pPr>
            <a:r>
              <a:rPr lang="en-US" sz="1600" dirty="0">
                <a:latin typeface="Calibri" panose="020F0502020204030204" pitchFamily="34" charset="0"/>
              </a:rPr>
              <a:t>A focus on measuring the amount and type of materials recycled (e.g. tons)</a:t>
            </a:r>
          </a:p>
          <a:p>
            <a:pPr marL="285750" indent="-285750">
              <a:buFont typeface="Arial" panose="020B0604020202020204" pitchFamily="34" charset="0"/>
              <a:buChar char="•"/>
            </a:pPr>
            <a:r>
              <a:rPr lang="en-US" sz="1600" dirty="0">
                <a:latin typeface="Calibri" panose="020F0502020204030204" pitchFamily="34" charset="0"/>
              </a:rPr>
              <a:t>Once the material being recycled is quantified, recognition there are multiple methods that can be applied to evaluate recycling</a:t>
            </a:r>
          </a:p>
          <a:p>
            <a:pPr marL="285750" indent="-285750">
              <a:buFont typeface="Arial" panose="020B0604020202020204" pitchFamily="34" charset="0"/>
              <a:buChar char="•"/>
            </a:pPr>
            <a:r>
              <a:rPr lang="en-US" sz="1600" dirty="0">
                <a:latin typeface="Calibri" panose="020F0502020204030204" pitchFamily="34" charset="0"/>
              </a:rPr>
              <a:t>No specific approach for determining methods or benefits is assumed</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84</a:t>
            </a:fld>
            <a:endParaRPr lang="en-US" dirty="0"/>
          </a:p>
        </p:txBody>
      </p:sp>
    </p:spTree>
    <p:extLst>
      <p:ext uri="{BB962C8B-B14F-4D97-AF65-F5344CB8AC3E}">
        <p14:creationId xmlns:p14="http://schemas.microsoft.com/office/powerpoint/2010/main" val="415841309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0960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u="sng" dirty="0">
                <a:solidFill>
                  <a:schemeClr val="bg1"/>
                </a:solidFill>
              </a:rPr>
              <a:t>Solid Waste Landfill Post-Closure Care:  NWRA/SWANA Technical Policy/Position Paper</a:t>
            </a:r>
            <a:endParaRPr lang="en-US"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Calibri" panose="020F0502020204030204" pitchFamily="34" charset="0"/>
              </a:rPr>
              <a:t>The </a:t>
            </a:r>
            <a:r>
              <a:rPr lang="en-US" sz="1600" dirty="0">
                <a:latin typeface="Calibri" panose="020F0502020204030204" pitchFamily="34" charset="0"/>
              </a:rPr>
              <a:t>National Waste &amp; Recycling Association and Solid Waste Association of North America </a:t>
            </a:r>
            <a:r>
              <a:rPr lang="en-US" sz="1600" dirty="0" smtClean="0">
                <a:latin typeface="Calibri" panose="020F0502020204030204" pitchFamily="34" charset="0"/>
              </a:rPr>
              <a:t>jointly </a:t>
            </a:r>
            <a:r>
              <a:rPr lang="en-US" sz="1600" dirty="0">
                <a:latin typeface="Calibri" panose="020F0502020204030204" pitchFamily="34" charset="0"/>
              </a:rPr>
              <a:t>issued two documents addressing closed Municipal Solid Waste </a:t>
            </a:r>
            <a:r>
              <a:rPr lang="en-US" sz="1600" dirty="0" smtClean="0">
                <a:latin typeface="Calibri" panose="020F0502020204030204" pitchFamily="34" charset="0"/>
              </a:rPr>
              <a:t>landfills </a:t>
            </a:r>
            <a:r>
              <a:rPr lang="en-US" sz="1600" dirty="0">
                <a:latin typeface="Calibri" panose="020F0502020204030204" pitchFamily="34" charset="0"/>
              </a:rPr>
              <a:t>and the issue of post-closure </a:t>
            </a:r>
            <a:r>
              <a:rPr lang="en-US" sz="1600" dirty="0" smtClean="0">
                <a:latin typeface="Calibri" panose="020F0502020204030204" pitchFamily="34" charset="0"/>
              </a:rPr>
              <a:t>care. </a:t>
            </a:r>
            <a:endParaRPr lang="en-US" sz="1600" dirty="0">
              <a:latin typeface="Calibri" panose="020F0502020204030204" pitchFamily="34" charset="0"/>
            </a:endParaRPr>
          </a:p>
          <a:p>
            <a:r>
              <a:rPr lang="en-US" sz="1600" dirty="0">
                <a:latin typeface="Calibri" panose="020F0502020204030204" pitchFamily="34" charset="0"/>
              </a:rPr>
              <a:t> </a:t>
            </a:r>
          </a:p>
          <a:p>
            <a:r>
              <a:rPr lang="en-US" sz="1600" dirty="0">
                <a:latin typeface="Calibri" panose="020F0502020204030204" pitchFamily="34" charset="0"/>
              </a:rPr>
              <a:t>The two documents are:</a:t>
            </a:r>
          </a:p>
          <a:p>
            <a:r>
              <a:rPr lang="en-US" sz="1600" dirty="0">
                <a:latin typeface="Calibri" panose="020F0502020204030204" pitchFamily="34" charset="0"/>
              </a:rPr>
              <a:t> </a:t>
            </a:r>
          </a:p>
          <a:p>
            <a:pPr marL="285750" lvl="0" indent="-285750">
              <a:buFont typeface="Arial" panose="020B0604020202020204" pitchFamily="34" charset="0"/>
              <a:buChar char="•"/>
            </a:pPr>
            <a:r>
              <a:rPr lang="en-US" sz="1600" dirty="0">
                <a:latin typeface="Calibri" panose="020F0502020204030204" pitchFamily="34" charset="0"/>
              </a:rPr>
              <a:t>T-9.3 SWANA Technical Policy – Termination of Municipal Solid Waste Landfill Post-Closure Care Requirements</a:t>
            </a:r>
          </a:p>
          <a:p>
            <a:pPr marL="285750" lvl="0" indent="-285750">
              <a:buFont typeface="Arial" panose="020B0604020202020204" pitchFamily="34" charset="0"/>
              <a:buChar char="•"/>
            </a:pPr>
            <a:r>
              <a:rPr lang="en-US" sz="1600" dirty="0">
                <a:latin typeface="Calibri" panose="020F0502020204030204" pitchFamily="34" charset="0"/>
              </a:rPr>
              <a:t>Position Statement – Performance-Based Approaches to Evaluate Determination of Landfill Post-Closure Care Requirements</a:t>
            </a:r>
          </a:p>
          <a:p>
            <a:endParaRPr lang="en-US" sz="1600" dirty="0">
              <a:latin typeface="Calibri" panose="020F0502020204030204" pitchFamily="34" charset="0"/>
            </a:endParaRPr>
          </a:p>
          <a:p>
            <a:r>
              <a:rPr lang="en-US" sz="1600" dirty="0">
                <a:latin typeface="Calibri" panose="020F0502020204030204" pitchFamily="34" charset="0"/>
              </a:rPr>
              <a:t>The documents are described as recommending a major shift in the process states use to determine when closed MSW landfills are ready to end PCC.</a:t>
            </a:r>
          </a:p>
          <a:p>
            <a:pPr lvl="0"/>
            <a:endParaRPr lang="en-US" sz="1600" dirty="0" smtClean="0">
              <a:latin typeface="Calibri" panose="020F0502020204030204" pitchFamily="34" charset="0"/>
            </a:endParaRPr>
          </a:p>
          <a:p>
            <a:r>
              <a:rPr lang="en-US" sz="1600" dirty="0" smtClean="0">
                <a:latin typeface="Calibri" panose="020F0502020204030204" pitchFamily="34" charset="0"/>
              </a:rPr>
              <a:t>The Associations </a:t>
            </a:r>
            <a:r>
              <a:rPr lang="en-US" sz="1600" dirty="0">
                <a:latin typeface="Calibri" panose="020F0502020204030204" pitchFamily="34" charset="0"/>
              </a:rPr>
              <a:t>are requesting that the length of required post-closure care be determined on a site-specific basis, rather than set by regulation at a single pre-determined number of years for all closed MSW landfills in all 50 states.</a:t>
            </a: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85</a:t>
            </a:fld>
            <a:endParaRPr lang="en-US" dirty="0"/>
          </a:p>
        </p:txBody>
      </p:sp>
    </p:spTree>
    <p:extLst>
      <p:ext uri="{BB962C8B-B14F-4D97-AF65-F5344CB8AC3E}">
        <p14:creationId xmlns:p14="http://schemas.microsoft.com/office/powerpoint/2010/main" val="31107307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4000" dirty="0" smtClean="0">
                <a:solidFill>
                  <a:schemeClr val="bg1"/>
                </a:solidFill>
                <a:latin typeface="Calibri" panose="020F0502020204030204" pitchFamily="34" charset="0"/>
              </a:rPr>
              <a:t>Miscellaneous </a:t>
            </a:r>
            <a:endParaRPr lang="en-US" sz="4000"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86</a:t>
            </a:fld>
            <a:endParaRPr lang="en-US" dirty="0"/>
          </a:p>
        </p:txBody>
      </p:sp>
    </p:spTree>
    <p:extLst>
      <p:ext uri="{BB962C8B-B14F-4D97-AF65-F5344CB8AC3E}">
        <p14:creationId xmlns:p14="http://schemas.microsoft.com/office/powerpoint/2010/main" val="32669500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dirty="0" err="1" smtClean="0">
                <a:solidFill>
                  <a:schemeClr val="bg1"/>
                </a:solidFill>
                <a:latin typeface="Calibri" panose="020F0502020204030204" pitchFamily="34" charset="0"/>
              </a:rPr>
              <a:t>ADEQ</a:t>
            </a:r>
            <a:r>
              <a:rPr lang="en-US" dirty="0" smtClean="0">
                <a:solidFill>
                  <a:schemeClr val="bg1"/>
                </a:solidFill>
                <a:latin typeface="Calibri" panose="020F0502020204030204" pitchFamily="34" charset="0"/>
              </a:rPr>
              <a:t> Elective Site Clean-Up Agreements </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en-US" sz="2000" dirty="0">
                <a:latin typeface="Calibri" panose="020F0502020204030204" pitchFamily="34" charset="0"/>
              </a:rPr>
              <a:t> </a:t>
            </a:r>
            <a:r>
              <a:rPr lang="en-US" sz="2000" dirty="0" smtClean="0">
                <a:latin typeface="Calibri" panose="020F0502020204030204" pitchFamily="34" charset="0"/>
              </a:rPr>
              <a:t>Continuing </a:t>
            </a:r>
            <a:r>
              <a:rPr lang="en-US" sz="2000" dirty="0" err="1" smtClean="0">
                <a:latin typeface="Calibri" panose="020F0502020204030204" pitchFamily="34" charset="0"/>
              </a:rPr>
              <a:t>ADEQ</a:t>
            </a:r>
            <a:r>
              <a:rPr lang="en-US" sz="2000" dirty="0" smtClean="0">
                <a:latin typeface="Calibri" panose="020F0502020204030204" pitchFamily="34" charset="0"/>
              </a:rPr>
              <a:t> Brownfield type</a:t>
            </a:r>
          </a:p>
          <a:p>
            <a:pPr marL="342900" indent="-342900">
              <a:buFont typeface="Arial" panose="020B0604020202020204" pitchFamily="34" charset="0"/>
              <a:buChar char="•"/>
            </a:pPr>
            <a:r>
              <a:rPr lang="en-US" sz="2000" dirty="0" smtClean="0">
                <a:latin typeface="Calibri" panose="020F0502020204030204" pitchFamily="34" charset="0"/>
              </a:rPr>
              <a:t>Encourage Reuse of potentially or contaminated property</a:t>
            </a:r>
          </a:p>
          <a:p>
            <a:pPr marL="342900" indent="-342900">
              <a:buFont typeface="Arial" panose="020B0604020202020204" pitchFamily="34" charset="0"/>
              <a:buChar char="•"/>
            </a:pPr>
            <a:r>
              <a:rPr lang="en-US" sz="2000" dirty="0" smtClean="0">
                <a:latin typeface="Calibri" panose="020F0502020204030204" pitchFamily="34" charset="0"/>
              </a:rPr>
              <a:t>If agency stated issues delineated/quantified </a:t>
            </a:r>
            <a:r>
              <a:rPr lang="en-US" sz="2000" dirty="0" err="1" smtClean="0">
                <a:latin typeface="Calibri" panose="020F0502020204030204" pitchFamily="34" charset="0"/>
              </a:rPr>
              <a:t>NFA</a:t>
            </a:r>
            <a:endParaRPr lang="en-US" sz="2000" dirty="0" smtClean="0">
              <a:latin typeface="Calibri" panose="020F0502020204030204" pitchFamily="34" charset="0"/>
            </a:endParaRPr>
          </a:p>
          <a:p>
            <a:pPr marL="342900" indent="-342900">
              <a:buFont typeface="Arial" panose="020B0604020202020204" pitchFamily="34" charset="0"/>
              <a:buChar char="•"/>
            </a:pPr>
            <a:r>
              <a:rPr lang="en-US" sz="2000" dirty="0" smtClean="0">
                <a:latin typeface="Calibri" panose="020F0502020204030204" pitchFamily="34" charset="0"/>
              </a:rPr>
              <a:t>Enforcement Covenants/Controls</a:t>
            </a:r>
          </a:p>
          <a:p>
            <a:pPr marL="342900" indent="-342900">
              <a:buFont typeface="Arial" panose="020B0604020202020204" pitchFamily="34" charset="0"/>
              <a:buChar char="•"/>
            </a:pPr>
            <a:r>
              <a:rPr lang="en-US" sz="2000" dirty="0" smtClean="0">
                <a:latin typeface="Calibri" panose="020F0502020204030204" pitchFamily="34" charset="0"/>
              </a:rPr>
              <a:t>Risk-based Decisions</a:t>
            </a:r>
          </a:p>
          <a:p>
            <a:pPr marL="342900" indent="-342900">
              <a:buFont typeface="Arial" panose="020B0604020202020204" pitchFamily="34" charset="0"/>
              <a:buChar char="•"/>
            </a:pPr>
            <a:r>
              <a:rPr lang="en-US" sz="2000" dirty="0" smtClean="0">
                <a:latin typeface="Calibri" panose="020F0502020204030204" pitchFamily="34" charset="0"/>
              </a:rPr>
              <a:t>Frequent Contaminants </a:t>
            </a:r>
            <a:r>
              <a:rPr lang="en-US" sz="2000" dirty="0" err="1" smtClean="0">
                <a:latin typeface="Calibri" panose="020F0502020204030204" pitchFamily="34" charset="0"/>
              </a:rPr>
              <a:t>PCE</a:t>
            </a:r>
            <a:r>
              <a:rPr lang="en-US" sz="2000" dirty="0" smtClean="0">
                <a:latin typeface="Calibri" panose="020F0502020204030204" pitchFamily="34" charset="0"/>
              </a:rPr>
              <a:t>, Petroleum</a:t>
            </a:r>
          </a:p>
          <a:p>
            <a:pPr marL="342900" indent="-342900">
              <a:buFont typeface="Arial" panose="020B0604020202020204" pitchFamily="34" charset="0"/>
              <a:buChar char="•"/>
            </a:pPr>
            <a:endParaRPr lang="en-US" sz="2000" dirty="0">
              <a:latin typeface="Calibri" panose="020F0502020204030204" pitchFamily="34" charset="0"/>
            </a:endParaRPr>
          </a:p>
          <a:p>
            <a:r>
              <a:rPr lang="en-US" sz="2000" dirty="0" err="1" smtClean="0">
                <a:latin typeface="Calibri" panose="020F0502020204030204" pitchFamily="34" charset="0"/>
              </a:rPr>
              <a:t>ADEQ</a:t>
            </a:r>
            <a:r>
              <a:rPr lang="en-US" sz="2000" dirty="0" smtClean="0">
                <a:latin typeface="Calibri" panose="020F0502020204030204" pitchFamily="34" charset="0"/>
              </a:rPr>
              <a:t>/Shopping Center Owner 2018</a:t>
            </a:r>
          </a:p>
          <a:p>
            <a:r>
              <a:rPr lang="en-US" sz="2000" dirty="0" smtClean="0">
                <a:latin typeface="Calibri" panose="020F0502020204030204" pitchFamily="34" charset="0"/>
              </a:rPr>
              <a:t>ESCA</a:t>
            </a:r>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87</a:t>
            </a:fld>
            <a:endParaRPr lang="en-US" dirty="0"/>
          </a:p>
        </p:txBody>
      </p:sp>
    </p:spTree>
    <p:extLst>
      <p:ext uri="{BB962C8B-B14F-4D97-AF65-F5344CB8AC3E}">
        <p14:creationId xmlns:p14="http://schemas.microsoft.com/office/powerpoint/2010/main" val="19674130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000" b="1" dirty="0">
                <a:solidFill>
                  <a:schemeClr val="bg1"/>
                </a:solidFill>
                <a:latin typeface="+mn-lt"/>
              </a:rPr>
              <a:t>Brownfields:  U.S. Environmental Protection Agency Awards East Arkansas Planning and Development District $300,000 for Assessments</a:t>
            </a:r>
            <a:endParaRPr lang="en-US" sz="2000" dirty="0">
              <a:solidFill>
                <a:schemeClr val="bg1"/>
              </a:solidFill>
              <a:latin typeface="+mn-lt"/>
            </a:endParaRPr>
          </a:p>
        </p:txBody>
      </p:sp>
      <p:sp>
        <p:nvSpPr>
          <p:cNvPr id="6" name="Rectangle 16"/>
          <p:cNvSpPr txBox="1">
            <a:spLocks noChangeArrowheads="1"/>
          </p:cNvSpPr>
          <p:nvPr/>
        </p:nvSpPr>
        <p:spPr bwMode="auto">
          <a:xfrm>
            <a:off x="685800" y="1592580"/>
            <a:ext cx="73914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a:latin typeface="Calibri" panose="020F0502020204030204" pitchFamily="34" charset="0"/>
              </a:rPr>
              <a:t> </a:t>
            </a:r>
          </a:p>
          <a:p>
            <a:r>
              <a:rPr lang="en-US" sz="1800" dirty="0" smtClean="0">
                <a:latin typeface="+mn-lt"/>
              </a:rPr>
              <a:t>EPA announced </a:t>
            </a:r>
            <a:r>
              <a:rPr lang="en-US" sz="1800" dirty="0">
                <a:latin typeface="+mn-lt"/>
              </a:rPr>
              <a:t>in an April 25</a:t>
            </a:r>
            <a:r>
              <a:rPr lang="en-US" sz="1800" baseline="30000" dirty="0">
                <a:latin typeface="+mn-lt"/>
              </a:rPr>
              <a:t>th</a:t>
            </a:r>
            <a:r>
              <a:rPr lang="en-US" sz="1800" dirty="0">
                <a:latin typeface="+mn-lt"/>
              </a:rPr>
              <a:t> news release that it had awarded $300,000 to the East Arkansas Planning and Development District(“East District”).  </a:t>
            </a:r>
          </a:p>
          <a:p>
            <a:r>
              <a:rPr lang="en-US" sz="1800" dirty="0">
                <a:latin typeface="+mn-lt"/>
              </a:rPr>
              <a:t> </a:t>
            </a:r>
          </a:p>
          <a:p>
            <a:r>
              <a:rPr lang="en-US" sz="1800" dirty="0" smtClean="0">
                <a:latin typeface="+mn-lt"/>
              </a:rPr>
              <a:t>The </a:t>
            </a:r>
            <a:r>
              <a:rPr lang="en-US" sz="1800" dirty="0">
                <a:latin typeface="+mn-lt"/>
              </a:rPr>
              <a:t>$300,000 is targeted for Brownfields assessment grants.</a:t>
            </a:r>
          </a:p>
          <a:p>
            <a:pPr lvl="0"/>
            <a:endParaRPr lang="en-US" sz="1800" dirty="0" smtClean="0">
              <a:latin typeface="Calibri" panose="020F0502020204030204" pitchFamily="34" charset="0"/>
            </a:endParaRPr>
          </a:p>
          <a:p>
            <a:r>
              <a:rPr lang="en-US" sz="1800" dirty="0">
                <a:latin typeface="+mn-lt"/>
              </a:rPr>
              <a:t>Redevelopment can include any number of uses.  </a:t>
            </a:r>
            <a:r>
              <a:rPr lang="en-US" sz="1800" dirty="0" smtClean="0">
                <a:latin typeface="+mn-lt"/>
              </a:rPr>
              <a:t>The  </a:t>
            </a:r>
            <a:r>
              <a:rPr lang="en-US" sz="1800" dirty="0">
                <a:latin typeface="+mn-lt"/>
              </a:rPr>
              <a:t>Houston Astros Minute Maid Park is the site of a former 38-acre Brownfield.  It was redeveloped pursuant to the City of Houston’s “Brownfield Redevelopment Program.”  The site was an abandoned intercity passenger terminal prior to its redevelopment.</a:t>
            </a:r>
          </a:p>
          <a:p>
            <a:r>
              <a:rPr lang="en-US" sz="1800" dirty="0">
                <a:latin typeface="+mn-lt"/>
              </a:rPr>
              <a:t> </a:t>
            </a:r>
          </a:p>
          <a:p>
            <a:r>
              <a:rPr lang="en-US" sz="1800" dirty="0">
                <a:latin typeface="+mn-lt"/>
              </a:rPr>
              <a:t>The award to the East District is part of a $54.5 million that EPA </a:t>
            </a:r>
            <a:r>
              <a:rPr lang="en-US" sz="1800" dirty="0" smtClean="0">
                <a:latin typeface="+mn-lt"/>
              </a:rPr>
              <a:t>distributed to </a:t>
            </a:r>
            <a:r>
              <a:rPr lang="en-US" sz="1800" dirty="0">
                <a:latin typeface="+mn-lt"/>
              </a:rPr>
              <a:t>145 communities nationwide to assess and clean up underutilized properties.</a:t>
            </a: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88</a:t>
            </a:fld>
            <a:endParaRPr lang="en-US" dirty="0"/>
          </a:p>
        </p:txBody>
      </p:sp>
    </p:spTree>
    <p:extLst>
      <p:ext uri="{BB962C8B-B14F-4D97-AF65-F5344CB8AC3E}">
        <p14:creationId xmlns:p14="http://schemas.microsoft.com/office/powerpoint/2010/main" val="7534829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7620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Hot Springs, Arkansas, Majestic Hotel Brownfield Site:  Arkansas Department of Environmental Quality Announces Certificate of Completion/Ribbon Cutting</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dirty="0" smtClean="0">
                <a:latin typeface="Calibri" panose="020F0502020204030204" pitchFamily="34" charset="0"/>
              </a:rPr>
              <a:t>The </a:t>
            </a:r>
            <a:r>
              <a:rPr lang="en-US" sz="2000" dirty="0">
                <a:latin typeface="Calibri" panose="020F0502020204030204" pitchFamily="34" charset="0"/>
              </a:rPr>
              <a:t>Arkansas Department of Environmental </a:t>
            </a:r>
            <a:r>
              <a:rPr lang="en-US" sz="2000" dirty="0" smtClean="0">
                <a:latin typeface="Calibri" panose="020F0502020204030204" pitchFamily="34" charset="0"/>
              </a:rPr>
              <a:t>Quality issued </a:t>
            </a:r>
            <a:r>
              <a:rPr lang="en-US" sz="2000" dirty="0">
                <a:latin typeface="Calibri" panose="020F0502020204030204" pitchFamily="34" charset="0"/>
              </a:rPr>
              <a:t>a </a:t>
            </a:r>
            <a:r>
              <a:rPr lang="en-US" sz="2000" dirty="0" smtClean="0">
                <a:latin typeface="Calibri" panose="020F0502020204030204" pitchFamily="34" charset="0"/>
              </a:rPr>
              <a:t>Brownfield </a:t>
            </a:r>
            <a:r>
              <a:rPr lang="en-US" sz="2000" dirty="0">
                <a:latin typeface="Calibri" panose="020F0502020204030204" pitchFamily="34" charset="0"/>
              </a:rPr>
              <a:t>Certificate of Completion </a:t>
            </a:r>
            <a:r>
              <a:rPr lang="en-US" sz="2000" dirty="0" smtClean="0">
                <a:latin typeface="Calibri" panose="020F0502020204030204" pitchFamily="34" charset="0"/>
              </a:rPr>
              <a:t>a </a:t>
            </a:r>
            <a:r>
              <a:rPr lang="en-US" sz="2000" dirty="0">
                <a:latin typeface="Calibri" panose="020F0502020204030204" pitchFamily="34" charset="0"/>
              </a:rPr>
              <a:t>City of Hot Springs, Arkansas, Brownfield which is the site of the former Majestic Hotel.</a:t>
            </a:r>
          </a:p>
          <a:p>
            <a:endParaRPr lang="en-US" sz="2000" dirty="0" smtClean="0">
              <a:latin typeface="Calibri" panose="020F0502020204030204" pitchFamily="34" charset="0"/>
            </a:endParaRPr>
          </a:p>
          <a:p>
            <a:r>
              <a:rPr lang="en-US" sz="2000" dirty="0">
                <a:latin typeface="Calibri" panose="020F0502020204030204" pitchFamily="34" charset="0"/>
              </a:rPr>
              <a:t>The City of Hot Springs </a:t>
            </a:r>
            <a:r>
              <a:rPr lang="en-US" sz="2000" dirty="0" smtClean="0">
                <a:latin typeface="Calibri" panose="020F0502020204030204" pitchFamily="34" charset="0"/>
              </a:rPr>
              <a:t>acquired </a:t>
            </a:r>
            <a:r>
              <a:rPr lang="en-US" sz="2000" dirty="0">
                <a:latin typeface="Calibri" panose="020F0502020204030204" pitchFamily="34" charset="0"/>
              </a:rPr>
              <a:t>the five-acre site in September 2015.  It had been condemned following a fire in </a:t>
            </a:r>
            <a:r>
              <a:rPr lang="en-US" sz="2000" dirty="0" smtClean="0">
                <a:latin typeface="Calibri" panose="020F0502020204030204" pitchFamily="34" charset="0"/>
              </a:rPr>
              <a:t>2014.</a:t>
            </a:r>
            <a:endParaRPr lang="en-US" sz="2000" dirty="0">
              <a:latin typeface="Calibri" panose="020F0502020204030204" pitchFamily="34" charset="0"/>
            </a:endParaRPr>
          </a:p>
          <a:p>
            <a:pPr lvl="0"/>
            <a:endParaRPr lang="en-US" sz="1800" dirty="0" smtClean="0">
              <a:latin typeface="Calibri" panose="020F0502020204030204" pitchFamily="34" charset="0"/>
            </a:endParaRPr>
          </a:p>
          <a:p>
            <a:pPr lvl="0"/>
            <a:r>
              <a:rPr lang="en-US" sz="2000" dirty="0">
                <a:latin typeface="Calibri" panose="020F0502020204030204" pitchFamily="34" charset="0"/>
              </a:rPr>
              <a:t>ADEQ states it provided assistance to the City of Hot Springs and enrolled it in the Arkansas Brownfield Program</a:t>
            </a: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89</a:t>
            </a:fld>
            <a:endParaRPr lang="en-US" dirty="0"/>
          </a:p>
        </p:txBody>
      </p:sp>
    </p:spTree>
    <p:extLst>
      <p:ext uri="{BB962C8B-B14F-4D97-AF65-F5344CB8AC3E}">
        <p14:creationId xmlns:p14="http://schemas.microsoft.com/office/powerpoint/2010/main" val="3231365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6294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Resource Conservation and Recovery Act Hazardous Waste Manifest System:  February 8th U.S. EPA Federal Register Notice Addressing Information Collection</a:t>
            </a:r>
            <a:endParaRPr lang="en-US"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a:latin typeface="+mn-lt"/>
              </a:rPr>
              <a:t>The United States Environmental Protection Agency </a:t>
            </a:r>
            <a:r>
              <a:rPr lang="en-US" sz="1600" dirty="0" smtClean="0">
                <a:latin typeface="+mn-lt"/>
              </a:rPr>
              <a:t>published </a:t>
            </a:r>
            <a:r>
              <a:rPr lang="en-US" sz="1600" dirty="0">
                <a:latin typeface="+mn-lt"/>
              </a:rPr>
              <a:t>a February 8</a:t>
            </a:r>
            <a:r>
              <a:rPr lang="en-US" sz="1600" baseline="30000" dirty="0">
                <a:latin typeface="+mn-lt"/>
              </a:rPr>
              <a:t>th</a:t>
            </a:r>
            <a:r>
              <a:rPr lang="en-US" sz="1600" dirty="0">
                <a:latin typeface="+mn-lt"/>
              </a:rPr>
              <a:t> Federal Register Notice addressing the federal agency’s plan to submit an Information Collection Request </a:t>
            </a:r>
            <a:r>
              <a:rPr lang="en-US" sz="1600" dirty="0" smtClean="0">
                <a:latin typeface="+mn-lt"/>
              </a:rPr>
              <a:t>addressing</a:t>
            </a:r>
            <a:r>
              <a:rPr lang="en-US" sz="1600" dirty="0">
                <a:latin typeface="+mn-lt"/>
              </a:rPr>
              <a:t>:</a:t>
            </a:r>
          </a:p>
          <a:p>
            <a:r>
              <a:rPr lang="en-US" sz="1600" dirty="0">
                <a:latin typeface="+mn-lt"/>
              </a:rPr>
              <a:t> </a:t>
            </a:r>
          </a:p>
          <a:p>
            <a:pPr marL="457200"/>
            <a:r>
              <a:rPr lang="en-US" sz="1600" dirty="0">
                <a:latin typeface="+mn-lt"/>
              </a:rPr>
              <a:t>. . . Requirements for Generators, Transporters, and Waste Management Facilities Under the </a:t>
            </a:r>
            <a:r>
              <a:rPr lang="en-US" sz="1600" dirty="0" err="1">
                <a:latin typeface="+mn-lt"/>
              </a:rPr>
              <a:t>RCRA</a:t>
            </a:r>
            <a:r>
              <a:rPr lang="en-US" sz="1600" dirty="0">
                <a:latin typeface="+mn-lt"/>
              </a:rPr>
              <a:t> Hazardous Waste Manifest System.</a:t>
            </a:r>
          </a:p>
          <a:p>
            <a:r>
              <a:rPr lang="en-US" sz="1600" dirty="0">
                <a:latin typeface="+mn-lt"/>
              </a:rPr>
              <a:t> </a:t>
            </a:r>
          </a:p>
          <a:p>
            <a:r>
              <a:rPr lang="en-US" sz="1600" dirty="0">
                <a:latin typeface="+mn-lt"/>
              </a:rPr>
              <a:t>See 84 Fed. 2854.</a:t>
            </a:r>
          </a:p>
          <a:p>
            <a:r>
              <a:rPr lang="en-US" sz="1600" dirty="0">
                <a:latin typeface="+mn-lt"/>
              </a:rPr>
              <a:t> </a:t>
            </a:r>
          </a:p>
          <a:p>
            <a:r>
              <a:rPr lang="en-US" sz="1600" dirty="0" smtClean="0">
                <a:latin typeface="+mn-lt"/>
              </a:rPr>
              <a:t>EPA proposed and solicited comments </a:t>
            </a:r>
            <a:r>
              <a:rPr lang="en-US" sz="1600" dirty="0">
                <a:latin typeface="+mn-lt"/>
              </a:rPr>
              <a:t>and information to:</a:t>
            </a:r>
          </a:p>
          <a:p>
            <a:r>
              <a:rPr lang="en-US" sz="1600" dirty="0">
                <a:latin typeface="+mn-lt"/>
              </a:rPr>
              <a:t> </a:t>
            </a:r>
          </a:p>
          <a:p>
            <a:pPr marL="800100" lvl="0" indent="-342900">
              <a:buFont typeface="+mj-lt"/>
              <a:buAutoNum type="arabicPeriod"/>
            </a:pPr>
            <a:r>
              <a:rPr lang="en-US" sz="1600" dirty="0">
                <a:latin typeface="+mn-lt"/>
              </a:rPr>
              <a:t>Improve the precision of waste quantities and units of measure reported in items 11 and 12 of the Hazardous Waste Manifest (both paper and electronic);</a:t>
            </a:r>
          </a:p>
          <a:p>
            <a:pPr marL="800100" lvl="0" indent="-342900">
              <a:buFont typeface="+mj-lt"/>
              <a:buAutoNum type="arabicPeriod"/>
            </a:pPr>
            <a:r>
              <a:rPr lang="en-US" sz="1600" dirty="0">
                <a:latin typeface="+mn-lt"/>
              </a:rPr>
              <a:t>Enhance the quality of international shipment data reported on the manifest</a:t>
            </a:r>
          </a:p>
          <a:p>
            <a:pPr marL="800100" lvl="0" indent="-342900">
              <a:buFont typeface="+mj-lt"/>
              <a:buAutoNum type="arabicPeriod"/>
            </a:pPr>
            <a:r>
              <a:rPr lang="en-US" sz="1600" dirty="0">
                <a:latin typeface="+mn-lt"/>
              </a:rPr>
              <a:t>Assist EPA with integrating e-Manifest and biennial reporting requirements</a:t>
            </a:r>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a:t>
            </a:fld>
            <a:endParaRPr lang="en-US" dirty="0"/>
          </a:p>
        </p:txBody>
      </p:sp>
    </p:spTree>
    <p:extLst>
      <p:ext uri="{BB962C8B-B14F-4D97-AF65-F5344CB8AC3E}">
        <p14:creationId xmlns:p14="http://schemas.microsoft.com/office/powerpoint/2010/main" val="27555606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mn-lt"/>
              </a:rPr>
              <a:t>Manufacturing Pelletized Slag:  Ohio Supreme Court Addresses Application of Use Tax</a:t>
            </a:r>
            <a:endParaRPr lang="en-US"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mn-lt"/>
              </a:rPr>
              <a:t>The </a:t>
            </a:r>
            <a:r>
              <a:rPr lang="en-US" sz="1800" dirty="0">
                <a:latin typeface="+mn-lt"/>
              </a:rPr>
              <a:t>Ohio Supreme </a:t>
            </a:r>
            <a:r>
              <a:rPr lang="en-US" sz="1800" dirty="0" smtClean="0">
                <a:latin typeface="+mn-lt"/>
              </a:rPr>
              <a:t>Court </a:t>
            </a:r>
            <a:r>
              <a:rPr lang="en-US" sz="1800" dirty="0">
                <a:latin typeface="+mn-lt"/>
              </a:rPr>
              <a:t>in a May 31</a:t>
            </a:r>
            <a:r>
              <a:rPr lang="en-US" sz="1800" baseline="30000" dirty="0">
                <a:latin typeface="+mn-lt"/>
              </a:rPr>
              <a:t>st</a:t>
            </a:r>
            <a:r>
              <a:rPr lang="en-US" sz="1800" dirty="0">
                <a:latin typeface="+mn-lt"/>
              </a:rPr>
              <a:t> opinion addressed the application of Ohio’s use tax to an Ohio facility processing slag.  See </a:t>
            </a:r>
            <a:r>
              <a:rPr lang="en-US" sz="1800" i="1" dirty="0">
                <a:latin typeface="+mn-lt"/>
              </a:rPr>
              <a:t>Lafarge North America, Inc., v. Testa, Tax Commr., </a:t>
            </a:r>
            <a:r>
              <a:rPr lang="en-US" sz="1800" dirty="0">
                <a:latin typeface="+mn-lt"/>
              </a:rPr>
              <a:t>2018 WL 2440300</a:t>
            </a:r>
            <a:r>
              <a:rPr lang="en-US" sz="1800" i="1" dirty="0" smtClean="0">
                <a:latin typeface="+mn-lt"/>
              </a:rPr>
              <a:t>.</a:t>
            </a:r>
          </a:p>
          <a:p>
            <a:endParaRPr lang="en-US" sz="1800" i="1" dirty="0">
              <a:latin typeface="+mn-lt"/>
            </a:endParaRPr>
          </a:p>
          <a:p>
            <a:r>
              <a:rPr lang="en-US" sz="1800" dirty="0">
                <a:latin typeface="+mn-lt"/>
              </a:rPr>
              <a:t>Slag is a by-product that separates from molten ore during steelmaking.  The Court notes that once separated from the ore:</a:t>
            </a:r>
          </a:p>
          <a:p>
            <a:r>
              <a:rPr lang="en-US" sz="1800" dirty="0">
                <a:latin typeface="+mn-lt"/>
              </a:rPr>
              <a:t> </a:t>
            </a:r>
          </a:p>
          <a:p>
            <a:pPr marL="457200"/>
            <a:r>
              <a:rPr lang="en-US" sz="1800" dirty="0">
                <a:latin typeface="+mn-lt"/>
              </a:rPr>
              <a:t>. . . molten slag cools and solidifies into a stony substance.  From there, it may be crushed into different sizes and used in construction applications, often as a base for roads.</a:t>
            </a:r>
          </a:p>
          <a:p>
            <a:endParaRPr lang="en-US" sz="1800" dirty="0" smtClean="0">
              <a:latin typeface="+mn-lt"/>
            </a:endParaRPr>
          </a:p>
          <a:p>
            <a:r>
              <a:rPr lang="en-US" sz="1800" dirty="0">
                <a:latin typeface="+mn-lt"/>
              </a:rPr>
              <a:t>The Ohio Department of Taxation </a:t>
            </a:r>
            <a:r>
              <a:rPr lang="en-US" sz="1800" dirty="0" smtClean="0">
                <a:latin typeface="+mn-lt"/>
              </a:rPr>
              <a:t>assessed </a:t>
            </a:r>
            <a:r>
              <a:rPr lang="en-US" sz="1800" dirty="0">
                <a:latin typeface="+mn-lt"/>
              </a:rPr>
              <a:t>use tax, interest, and a penalty against Lafarge for purchases for fuel and repair parts for equipment used at the Facility to break up and transport the </a:t>
            </a:r>
            <a:r>
              <a:rPr lang="en-US" sz="1800" dirty="0" smtClean="0">
                <a:latin typeface="+mn-lt"/>
              </a:rPr>
              <a:t>slag from a historical pile which is then sold for road construction.</a:t>
            </a:r>
            <a:endParaRPr lang="en-US" sz="1800" dirty="0">
              <a:latin typeface="+mn-lt"/>
            </a:endParaRPr>
          </a:p>
          <a:p>
            <a:endParaRPr lang="en-US" sz="2000" dirty="0"/>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90</a:t>
            </a:fld>
            <a:endParaRPr lang="en-US" dirty="0"/>
          </a:p>
        </p:txBody>
      </p:sp>
    </p:spTree>
    <p:extLst>
      <p:ext uri="{BB962C8B-B14F-4D97-AF65-F5344CB8AC3E}">
        <p14:creationId xmlns:p14="http://schemas.microsoft.com/office/powerpoint/2010/main" val="9775978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553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smtClean="0">
                <a:solidFill>
                  <a:schemeClr val="bg1"/>
                </a:solidFill>
                <a:latin typeface="+mn-lt"/>
              </a:rPr>
              <a:t>Manufacturing Pelletized Slag:  Ohio Supreme Court Addresses Application of Use Tax (Cont.)</a:t>
            </a:r>
            <a:endParaRPr lang="en-US" b="1" dirty="0">
              <a:solidFill>
                <a:schemeClr val="bg1"/>
              </a:solidFill>
              <a:latin typeface="+mn-lt"/>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mn-lt"/>
              </a:rPr>
              <a:t>The </a:t>
            </a:r>
            <a:r>
              <a:rPr lang="en-US" sz="1800" dirty="0">
                <a:latin typeface="+mn-lt"/>
              </a:rPr>
              <a:t>Board of Tax </a:t>
            </a:r>
            <a:r>
              <a:rPr lang="en-US" sz="1800" dirty="0" smtClean="0">
                <a:latin typeface="+mn-lt"/>
              </a:rPr>
              <a:t>Appeals concluded</a:t>
            </a:r>
            <a:r>
              <a:rPr lang="en-US" sz="1800" dirty="0">
                <a:latin typeface="+mn-lt"/>
              </a:rPr>
              <a:t>:</a:t>
            </a:r>
          </a:p>
          <a:p>
            <a:r>
              <a:rPr lang="en-US" sz="1800" dirty="0">
                <a:latin typeface="+mn-lt"/>
              </a:rPr>
              <a:t> </a:t>
            </a:r>
          </a:p>
          <a:p>
            <a:pPr marL="457200"/>
            <a:r>
              <a:rPr lang="en-US" sz="1800" dirty="0">
                <a:latin typeface="+mn-lt"/>
              </a:rPr>
              <a:t>Lafarge is simply moving raw material from a pre-production point of storage, not ‘continuing’ a  manufacturing operation. </a:t>
            </a:r>
          </a:p>
          <a:p>
            <a:endParaRPr lang="en-US" sz="2000" dirty="0">
              <a:latin typeface="Calibri" panose="020F0502020204030204" pitchFamily="34" charset="0"/>
            </a:endParaRPr>
          </a:p>
          <a:p>
            <a:r>
              <a:rPr lang="en-US" sz="1800" dirty="0">
                <a:latin typeface="+mn-lt"/>
              </a:rPr>
              <a:t>The Court further </a:t>
            </a:r>
            <a:r>
              <a:rPr lang="en-US" sz="1800" dirty="0" smtClean="0">
                <a:latin typeface="+mn-lt"/>
              </a:rPr>
              <a:t>notes in review:</a:t>
            </a:r>
            <a:endParaRPr lang="en-US" sz="1800" dirty="0">
              <a:latin typeface="+mn-lt"/>
            </a:endParaRPr>
          </a:p>
          <a:p>
            <a:r>
              <a:rPr lang="en-US" sz="1800" dirty="0">
                <a:latin typeface="+mn-lt"/>
              </a:rPr>
              <a:t> </a:t>
            </a:r>
          </a:p>
          <a:p>
            <a:pPr marL="457200"/>
            <a:r>
              <a:rPr lang="en-US" sz="1800" dirty="0">
                <a:latin typeface="+mn-lt"/>
              </a:rPr>
              <a:t>“the evidence shows that the equipment is not merely facilitating the transportation of slag from ‘initial storage’ to the screening plant.  It is undisputed that after separating slag from the mountain, the bulldozer drives over it, crushing it in the process.  To be sure, this action allows the front-end loaders to pick up the slag for transport, but the evidence does not support the conclusion that that is the bulldozer’s only purpose</a:t>
            </a:r>
            <a:r>
              <a:rPr lang="en-US" sz="1800" dirty="0" smtClean="0">
                <a:latin typeface="+mn-lt"/>
              </a:rPr>
              <a:t>.</a:t>
            </a:r>
          </a:p>
          <a:p>
            <a:pPr marL="457200"/>
            <a:endParaRPr lang="en-US" sz="1800" dirty="0">
              <a:latin typeface="+mn-lt"/>
            </a:endParaRPr>
          </a:p>
          <a:p>
            <a:pPr lvl="0"/>
            <a:r>
              <a:rPr lang="en-US" sz="1800" dirty="0">
                <a:latin typeface="+mn-lt"/>
              </a:rPr>
              <a:t>The Court remands for further review.</a:t>
            </a: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91</a:t>
            </a:fld>
            <a:endParaRPr lang="en-US" dirty="0"/>
          </a:p>
        </p:txBody>
      </p:sp>
    </p:spTree>
    <p:extLst>
      <p:ext uri="{BB962C8B-B14F-4D97-AF65-F5344CB8AC3E}">
        <p14:creationId xmlns:p14="http://schemas.microsoft.com/office/powerpoint/2010/main" val="17123604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PFOA/PFOS:  New York State Drinking Water Quality Council Maximum Contaminant Levels Recommendations</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485900"/>
            <a:ext cx="6858000" cy="4991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smtClean="0">
                <a:latin typeface="Calibri" panose="020F0502020204030204" pitchFamily="34" charset="0"/>
              </a:rPr>
              <a:t>The </a:t>
            </a:r>
            <a:r>
              <a:rPr lang="en-US" sz="1600" dirty="0">
                <a:latin typeface="Calibri" panose="020F0502020204030204" pitchFamily="34" charset="0"/>
              </a:rPr>
              <a:t>New York State Departments of Health and Environmental Conservation announced that the New York State Drinking Water </a:t>
            </a:r>
            <a:r>
              <a:rPr lang="en-US" sz="1600" dirty="0" smtClean="0">
                <a:latin typeface="Calibri" panose="020F0502020204030204" pitchFamily="34" charset="0"/>
              </a:rPr>
              <a:t>Council issued </a:t>
            </a:r>
            <a:r>
              <a:rPr lang="en-US" sz="1600" dirty="0">
                <a:latin typeface="Calibri" panose="020F0502020204030204" pitchFamily="34" charset="0"/>
              </a:rPr>
              <a:t>recommendations regarding Maximum Contaminant </a:t>
            </a:r>
            <a:r>
              <a:rPr lang="en-US" sz="1600" dirty="0" smtClean="0">
                <a:latin typeface="Calibri" panose="020F0502020204030204" pitchFamily="34" charset="0"/>
              </a:rPr>
              <a:t>Levels </a:t>
            </a:r>
            <a:r>
              <a:rPr lang="en-US" sz="1600" dirty="0">
                <a:latin typeface="Calibri" panose="020F0502020204030204" pitchFamily="34" charset="0"/>
              </a:rPr>
              <a:t>for PFOA and PFOS.</a:t>
            </a:r>
          </a:p>
          <a:p>
            <a:r>
              <a:rPr lang="en-US" sz="1600" dirty="0">
                <a:latin typeface="Calibri" panose="020F0502020204030204" pitchFamily="34" charset="0"/>
              </a:rPr>
              <a:t> </a:t>
            </a:r>
          </a:p>
          <a:p>
            <a:r>
              <a:rPr lang="en-US" sz="1600" dirty="0">
                <a:latin typeface="Calibri" panose="020F0502020204030204" pitchFamily="34" charset="0"/>
              </a:rPr>
              <a:t>These man-made chemicals have been used in various industrial applications in consumer products such as:</a:t>
            </a:r>
          </a:p>
          <a:p>
            <a:r>
              <a:rPr lang="en-US" sz="1600" dirty="0">
                <a:latin typeface="Calibri" panose="020F0502020204030204" pitchFamily="34" charset="0"/>
              </a:rPr>
              <a:t> </a:t>
            </a:r>
          </a:p>
          <a:p>
            <a:pPr marL="285750" lvl="0" indent="-285750">
              <a:buFont typeface="Arial" panose="020B0604020202020204" pitchFamily="34" charset="0"/>
              <a:buChar char="•"/>
            </a:pPr>
            <a:r>
              <a:rPr lang="en-US" sz="1600" dirty="0">
                <a:latin typeface="Calibri" panose="020F0502020204030204" pitchFamily="34" charset="0"/>
              </a:rPr>
              <a:t>Fabrics for furniture</a:t>
            </a:r>
          </a:p>
          <a:p>
            <a:pPr marL="285750" lvl="0" indent="-285750">
              <a:buFont typeface="Arial" panose="020B0604020202020204" pitchFamily="34" charset="0"/>
              <a:buChar char="•"/>
            </a:pPr>
            <a:r>
              <a:rPr lang="en-US" sz="1600" dirty="0">
                <a:latin typeface="Calibri" panose="020F0502020204030204" pitchFamily="34" charset="0"/>
              </a:rPr>
              <a:t>Paper packaging for food and other materials resistant to water, grease, or stains</a:t>
            </a:r>
          </a:p>
          <a:p>
            <a:pPr marL="285750" lvl="0" indent="-285750">
              <a:buFont typeface="Arial" panose="020B0604020202020204" pitchFamily="34" charset="0"/>
              <a:buChar char="•"/>
            </a:pPr>
            <a:r>
              <a:rPr lang="en-US" sz="1600" dirty="0">
                <a:latin typeface="Calibri" panose="020F0502020204030204" pitchFamily="34" charset="0"/>
              </a:rPr>
              <a:t>Firefighting airfields</a:t>
            </a:r>
          </a:p>
          <a:p>
            <a:pPr marL="285750" lvl="0" indent="-285750">
              <a:buFont typeface="Arial" panose="020B0604020202020204" pitchFamily="34" charset="0"/>
              <a:buChar char="•"/>
            </a:pPr>
            <a:r>
              <a:rPr lang="en-US" sz="1600" dirty="0">
                <a:latin typeface="Calibri" panose="020F0502020204030204" pitchFamily="34" charset="0"/>
              </a:rPr>
              <a:t>Utilization and industrial </a:t>
            </a:r>
            <a:r>
              <a:rPr lang="en-US" sz="1600" dirty="0" smtClean="0">
                <a:latin typeface="Calibri" panose="020F0502020204030204" pitchFamily="34" charset="0"/>
              </a:rPr>
              <a:t>processes</a:t>
            </a:r>
          </a:p>
          <a:p>
            <a:pPr marL="285750" lvl="0" indent="-285750">
              <a:buFont typeface="Arial" panose="020B0604020202020204" pitchFamily="34" charset="0"/>
              <a:buChar char="•"/>
            </a:pPr>
            <a:endParaRPr lang="en-US" sz="1600" dirty="0" smtClean="0">
              <a:latin typeface="Calibri" panose="020F0502020204030204" pitchFamily="34" charset="0"/>
            </a:endParaRPr>
          </a:p>
          <a:p>
            <a:r>
              <a:rPr lang="en-US" sz="1600" dirty="0">
                <a:latin typeface="Calibri" panose="020F0502020204030204" pitchFamily="34" charset="0"/>
              </a:rPr>
              <a:t>Their properties include resistance to heat, water, and oil.  </a:t>
            </a:r>
          </a:p>
          <a:p>
            <a:r>
              <a:rPr lang="en-US" sz="1600" dirty="0">
                <a:latin typeface="Calibri" panose="020F0502020204030204" pitchFamily="34" charset="0"/>
              </a:rPr>
              <a:t> </a:t>
            </a:r>
          </a:p>
          <a:p>
            <a:r>
              <a:rPr lang="en-US" sz="1600" dirty="0">
                <a:latin typeface="Calibri" panose="020F0502020204030204" pitchFamily="34" charset="0"/>
              </a:rPr>
              <a:t>The Council recommended </a:t>
            </a:r>
            <a:r>
              <a:rPr lang="en-US" sz="1600" dirty="0" err="1">
                <a:latin typeface="Calibri" panose="020F0502020204030204" pitchFamily="34" charset="0"/>
              </a:rPr>
              <a:t>MCLs</a:t>
            </a:r>
            <a:r>
              <a:rPr lang="en-US" sz="1600" dirty="0">
                <a:latin typeface="Calibri" panose="020F0502020204030204" pitchFamily="34" charset="0"/>
              </a:rPr>
              <a:t> of 10 parts per trillion for </a:t>
            </a:r>
            <a:r>
              <a:rPr lang="en-US" sz="1600" dirty="0" err="1">
                <a:latin typeface="Calibri" panose="020F0502020204030204" pitchFamily="34" charset="0"/>
              </a:rPr>
              <a:t>PFOA</a:t>
            </a:r>
            <a:r>
              <a:rPr lang="en-US" sz="1600" dirty="0">
                <a:latin typeface="Calibri" panose="020F0502020204030204" pitchFamily="34" charset="0"/>
              </a:rPr>
              <a:t> and 10 parts per trillion for </a:t>
            </a:r>
            <a:r>
              <a:rPr lang="en-US" sz="1600" dirty="0" err="1">
                <a:latin typeface="Calibri" panose="020F0502020204030204" pitchFamily="34" charset="0"/>
              </a:rPr>
              <a:t>PFOS</a:t>
            </a:r>
            <a:r>
              <a:rPr lang="en-US" sz="1600" dirty="0">
                <a:latin typeface="Calibri" panose="020F0502020204030204" pitchFamily="34" charset="0"/>
              </a:rPr>
              <a:t>.</a:t>
            </a:r>
          </a:p>
          <a:p>
            <a:endParaRPr lang="en-US" sz="1600" dirty="0">
              <a:latin typeface="Calibri" panose="020F0502020204030204" pitchFamily="34" charset="0"/>
            </a:endParaRPr>
          </a:p>
          <a:p>
            <a:r>
              <a:rPr lang="en-US" sz="1600" dirty="0">
                <a:latin typeface="Calibri" panose="020F0502020204030204" pitchFamily="34" charset="0"/>
              </a:rPr>
              <a:t>Federal legislation has been introduced to designate </a:t>
            </a:r>
            <a:r>
              <a:rPr lang="en-US" sz="1600" dirty="0" err="1">
                <a:latin typeface="Calibri" panose="020F0502020204030204" pitchFamily="34" charset="0"/>
              </a:rPr>
              <a:t>PFAS</a:t>
            </a:r>
            <a:r>
              <a:rPr lang="en-US" sz="1600" dirty="0">
                <a:latin typeface="Calibri" panose="020F0502020204030204" pitchFamily="34" charset="0"/>
              </a:rPr>
              <a:t> as </a:t>
            </a:r>
            <a:r>
              <a:rPr lang="en-US" sz="1600" dirty="0" err="1">
                <a:latin typeface="Calibri" panose="020F0502020204030204" pitchFamily="34" charset="0"/>
              </a:rPr>
              <a:t>CERCLA</a:t>
            </a:r>
            <a:r>
              <a:rPr lang="en-US" sz="1600" dirty="0">
                <a:latin typeface="Calibri" panose="020F0502020204030204" pitchFamily="34" charset="0"/>
              </a:rPr>
              <a:t> hazardous substances</a:t>
            </a:r>
          </a:p>
          <a:p>
            <a:r>
              <a:rPr lang="en-US" sz="1800" dirty="0">
                <a:latin typeface="Calibri" panose="020F0502020204030204" pitchFamily="34" charset="0"/>
              </a:rPr>
              <a:t> </a:t>
            </a:r>
          </a:p>
          <a:p>
            <a:r>
              <a:rPr lang="en-US" sz="2000" dirty="0"/>
              <a:t> </a:t>
            </a:r>
          </a:p>
          <a:p>
            <a:endParaRPr lang="en-US" sz="2000" dirty="0">
              <a:latin typeface="Calibri" panose="020F0502020204030204" pitchFamily="34" charset="0"/>
            </a:endParaRP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92</a:t>
            </a:fld>
            <a:endParaRPr lang="en-US" dirty="0"/>
          </a:p>
        </p:txBody>
      </p:sp>
    </p:spTree>
    <p:extLst>
      <p:ext uri="{BB962C8B-B14F-4D97-AF65-F5344CB8AC3E}">
        <p14:creationId xmlns:p14="http://schemas.microsoft.com/office/powerpoint/2010/main" val="384122355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PFAS:  New Mexico Environment Department Issues Notice of Violation to United States Air </a:t>
            </a:r>
            <a:r>
              <a:rPr lang="en-US" b="1" dirty="0" smtClean="0">
                <a:solidFill>
                  <a:schemeClr val="bg1"/>
                </a:solidFill>
                <a:latin typeface="Calibri" panose="020F0502020204030204" pitchFamily="34" charset="0"/>
              </a:rPr>
              <a:t>Force</a:t>
            </a:r>
          </a:p>
          <a:p>
            <a:pPr algn="ctr"/>
            <a:r>
              <a:rPr lang="en-US" b="1" dirty="0" smtClean="0">
                <a:solidFill>
                  <a:schemeClr val="bg1"/>
                </a:solidFill>
                <a:latin typeface="Calibri" panose="020F0502020204030204" pitchFamily="34" charset="0"/>
              </a:rPr>
              <a:t> </a:t>
            </a:r>
            <a:r>
              <a:rPr lang="en-US" b="1" dirty="0">
                <a:solidFill>
                  <a:schemeClr val="bg1"/>
                </a:solidFill>
                <a:latin typeface="Calibri" panose="020F0502020204030204" pitchFamily="34" charset="0"/>
              </a:rPr>
              <a:t>(Cannon Air </a:t>
            </a:r>
            <a:r>
              <a:rPr lang="en-US" b="1" dirty="0" smtClean="0">
                <a:solidFill>
                  <a:schemeClr val="bg1"/>
                </a:solidFill>
                <a:latin typeface="Calibri" panose="020F0502020204030204" pitchFamily="34" charset="0"/>
              </a:rPr>
              <a:t>Force Base)</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800" dirty="0" smtClean="0">
                <a:latin typeface="Calibri" panose="020F0502020204030204" pitchFamily="34" charset="0"/>
              </a:rPr>
              <a:t>The </a:t>
            </a:r>
            <a:r>
              <a:rPr lang="en-US" sz="1800" dirty="0">
                <a:latin typeface="Calibri" panose="020F0502020204030204" pitchFamily="34" charset="0"/>
              </a:rPr>
              <a:t>New Mexico Environment </a:t>
            </a:r>
            <a:r>
              <a:rPr lang="en-US" sz="1800" dirty="0" smtClean="0">
                <a:latin typeface="Calibri" panose="020F0502020204030204" pitchFamily="34" charset="0"/>
              </a:rPr>
              <a:t>Department announced </a:t>
            </a:r>
            <a:r>
              <a:rPr lang="en-US" sz="1800" dirty="0">
                <a:latin typeface="Calibri" panose="020F0502020204030204" pitchFamily="34" charset="0"/>
              </a:rPr>
              <a:t>in a December 4</a:t>
            </a:r>
            <a:r>
              <a:rPr lang="en-US" sz="1800" baseline="30000" dirty="0">
                <a:latin typeface="Calibri" panose="020F0502020204030204" pitchFamily="34" charset="0"/>
              </a:rPr>
              <a:t>th</a:t>
            </a:r>
            <a:r>
              <a:rPr lang="en-US" sz="1800" dirty="0">
                <a:latin typeface="Calibri" panose="020F0502020204030204" pitchFamily="34" charset="0"/>
              </a:rPr>
              <a:t> news release that it issued a Notice of Violation </a:t>
            </a:r>
            <a:r>
              <a:rPr lang="en-US" sz="1800" dirty="0" smtClean="0">
                <a:latin typeface="Calibri" panose="020F0502020204030204" pitchFamily="34" charset="0"/>
              </a:rPr>
              <a:t>to </a:t>
            </a:r>
            <a:r>
              <a:rPr lang="en-US" sz="1800" dirty="0">
                <a:latin typeface="Calibri" panose="020F0502020204030204" pitchFamily="34" charset="0"/>
              </a:rPr>
              <a:t>the United States Air Force (“Air Force”) regarding PFAS and Poly-Fluoroalkyl </a:t>
            </a:r>
            <a:r>
              <a:rPr lang="en-US" sz="1800" dirty="0" smtClean="0">
                <a:latin typeface="Calibri" panose="020F0502020204030204" pitchFamily="34" charset="0"/>
              </a:rPr>
              <a:t>Substances.</a:t>
            </a:r>
            <a:endParaRPr lang="en-US" sz="1800" dirty="0">
              <a:latin typeface="Calibri" panose="020F0502020204030204" pitchFamily="34" charset="0"/>
            </a:endParaRPr>
          </a:p>
          <a:p>
            <a:r>
              <a:rPr lang="en-US" sz="1800" dirty="0">
                <a:latin typeface="Calibri" panose="020F0502020204030204" pitchFamily="34" charset="0"/>
              </a:rPr>
              <a:t> </a:t>
            </a:r>
          </a:p>
          <a:p>
            <a:r>
              <a:rPr lang="en-US" sz="1800" dirty="0">
                <a:latin typeface="Calibri" panose="020F0502020204030204" pitchFamily="34" charset="0"/>
              </a:rPr>
              <a:t>NMED states that the Air Force failed to properly address groundwater contamination at Cannon Air Force Base near Clovis, New Mexico.</a:t>
            </a:r>
          </a:p>
          <a:p>
            <a:endParaRPr lang="en-US" sz="2000" dirty="0" smtClean="0">
              <a:latin typeface="Calibri" panose="020F0502020204030204" pitchFamily="34" charset="0"/>
            </a:endParaRPr>
          </a:p>
          <a:p>
            <a:r>
              <a:rPr lang="en-US" sz="1800" dirty="0">
                <a:latin typeface="Calibri" panose="020F0502020204030204" pitchFamily="34" charset="0"/>
              </a:rPr>
              <a:t>NMED states that for approximately 40 years:</a:t>
            </a:r>
          </a:p>
          <a:p>
            <a:r>
              <a:rPr lang="en-US" sz="1800" dirty="0">
                <a:latin typeface="Calibri" panose="020F0502020204030204" pitchFamily="34" charset="0"/>
              </a:rPr>
              <a:t> </a:t>
            </a:r>
          </a:p>
          <a:p>
            <a:pPr marL="457200"/>
            <a:r>
              <a:rPr lang="en-US" sz="1800" dirty="0">
                <a:latin typeface="Calibri" panose="020F0502020204030204" pitchFamily="34" charset="0"/>
              </a:rPr>
              <a:t>. . . Cannon Air Force Base used PFAS, a suite of hundreds of compounds, that was contained in aqueous film-forming firefighting foam (AFFF) used in training and actual firefighting events at the base.  Use of PFAS in AFFF at Cannon Air Force Base has now ceased.  However, PFAS remains at very high concentrations in groundwater both on and off the base</a:t>
            </a:r>
          </a:p>
          <a:p>
            <a:pPr lvl="0"/>
            <a:endParaRPr lang="en-US" sz="1800" dirty="0" smtClean="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93</a:t>
            </a:fld>
            <a:endParaRPr lang="en-US" dirty="0"/>
          </a:p>
        </p:txBody>
      </p:sp>
    </p:spTree>
    <p:extLst>
      <p:ext uri="{BB962C8B-B14F-4D97-AF65-F5344CB8AC3E}">
        <p14:creationId xmlns:p14="http://schemas.microsoft.com/office/powerpoint/2010/main" val="173660324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7620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Landfills/ Determination of the Presence of </a:t>
            </a:r>
            <a:r>
              <a:rPr lang="en-US" b="1" dirty="0" err="1">
                <a:solidFill>
                  <a:schemeClr val="bg1"/>
                </a:solidFill>
              </a:rPr>
              <a:t>PFAS</a:t>
            </a:r>
            <a:r>
              <a:rPr lang="en-US" b="1" dirty="0">
                <a:solidFill>
                  <a:schemeClr val="bg1"/>
                </a:solidFill>
              </a:rPr>
              <a:t> Substances: March 20th California State Water Resources Control Board Order</a:t>
            </a:r>
            <a:endParaRPr lang="en-US" dirty="0">
              <a:solidFill>
                <a:schemeClr val="bg1"/>
              </a:solidFill>
            </a:endParaRPr>
          </a:p>
        </p:txBody>
      </p:sp>
      <p:sp>
        <p:nvSpPr>
          <p:cNvPr id="6" name="Rectangle 16"/>
          <p:cNvSpPr txBox="1">
            <a:spLocks noChangeArrowheads="1"/>
          </p:cNvSpPr>
          <p:nvPr/>
        </p:nvSpPr>
        <p:spPr bwMode="auto">
          <a:xfrm>
            <a:off x="685800" y="1592580"/>
            <a:ext cx="6858000" cy="4884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1600" dirty="0">
                <a:latin typeface="+mn-lt"/>
              </a:rPr>
              <a:t>The California State Water Resources Control Board (“Board”) issued a March 20 document entitled:</a:t>
            </a:r>
          </a:p>
          <a:p>
            <a:r>
              <a:rPr lang="en-US" sz="1600" dirty="0">
                <a:latin typeface="+mn-lt"/>
              </a:rPr>
              <a:t> </a:t>
            </a:r>
          </a:p>
          <a:p>
            <a:pPr marL="457200"/>
            <a:r>
              <a:rPr lang="en-US" sz="1600" i="1" dirty="0" smtClean="0">
                <a:latin typeface="+mn-lt"/>
              </a:rPr>
              <a:t>Order </a:t>
            </a:r>
            <a:r>
              <a:rPr lang="en-US" sz="1600" i="1" dirty="0">
                <a:latin typeface="+mn-lt"/>
              </a:rPr>
              <a:t>for the Determination of the Presence of PER- and </a:t>
            </a:r>
            <a:r>
              <a:rPr lang="en-US" sz="1600" i="1" dirty="0" err="1">
                <a:latin typeface="+mn-lt"/>
              </a:rPr>
              <a:t>Polyfluoroalkyl</a:t>
            </a:r>
            <a:r>
              <a:rPr lang="en-US" sz="1600" i="1" dirty="0">
                <a:latin typeface="+mn-lt"/>
              </a:rPr>
              <a:t> substances. </a:t>
            </a:r>
            <a:r>
              <a:rPr lang="en-US" sz="1600" dirty="0">
                <a:latin typeface="+mn-lt"/>
              </a:rPr>
              <a:t> </a:t>
            </a:r>
          </a:p>
          <a:p>
            <a:r>
              <a:rPr lang="en-US" sz="1600" dirty="0">
                <a:latin typeface="+mn-lt"/>
              </a:rPr>
              <a:t> </a:t>
            </a:r>
          </a:p>
          <a:p>
            <a:r>
              <a:rPr lang="en-US" sz="1600" dirty="0">
                <a:latin typeface="+mn-lt"/>
              </a:rPr>
              <a:t>See Order </a:t>
            </a:r>
            <a:r>
              <a:rPr lang="en-US" sz="1600" dirty="0" err="1">
                <a:latin typeface="+mn-lt"/>
              </a:rPr>
              <a:t>WQ</a:t>
            </a:r>
            <a:r>
              <a:rPr lang="en-US" sz="1600" dirty="0">
                <a:latin typeface="+mn-lt"/>
              </a:rPr>
              <a:t> 2019-0006-</a:t>
            </a:r>
            <a:r>
              <a:rPr lang="en-US" sz="1600" dirty="0" err="1">
                <a:latin typeface="+mn-lt"/>
              </a:rPr>
              <a:t>DWQ</a:t>
            </a:r>
            <a:endParaRPr lang="en-US" sz="1600" dirty="0">
              <a:latin typeface="+mn-lt"/>
            </a:endParaRPr>
          </a:p>
          <a:p>
            <a:r>
              <a:rPr lang="en-US" sz="1600" dirty="0">
                <a:latin typeface="+mn-lt"/>
              </a:rPr>
              <a:t> </a:t>
            </a:r>
          </a:p>
          <a:p>
            <a:r>
              <a:rPr lang="en-US" sz="1600" dirty="0">
                <a:latin typeface="+mn-lt"/>
              </a:rPr>
              <a:t>The Order is directed at a list of California landfill </a:t>
            </a:r>
            <a:r>
              <a:rPr lang="en-US" sz="1600" dirty="0" smtClean="0">
                <a:latin typeface="+mn-lt"/>
              </a:rPr>
              <a:t>facilities.</a:t>
            </a:r>
            <a:endParaRPr lang="en-US" sz="1600" dirty="0">
              <a:latin typeface="+mn-lt"/>
            </a:endParaRPr>
          </a:p>
          <a:p>
            <a:r>
              <a:rPr lang="en-US" sz="1600" dirty="0">
                <a:latin typeface="+mn-lt"/>
              </a:rPr>
              <a:t> </a:t>
            </a:r>
          </a:p>
          <a:p>
            <a:r>
              <a:rPr lang="en-US" sz="1600" dirty="0">
                <a:latin typeface="+mn-lt"/>
              </a:rPr>
              <a:t>The Order states in part:</a:t>
            </a:r>
          </a:p>
          <a:p>
            <a:r>
              <a:rPr lang="en-US" sz="1600" dirty="0">
                <a:latin typeface="+mn-lt"/>
              </a:rPr>
              <a:t> </a:t>
            </a:r>
          </a:p>
          <a:p>
            <a:pPr marL="571500" indent="-114300"/>
            <a:r>
              <a:rPr lang="en-US" sz="1600" dirty="0">
                <a:latin typeface="+mn-lt"/>
              </a:rPr>
              <a:t>   </a:t>
            </a:r>
            <a:r>
              <a:rPr lang="en-US" sz="1600" dirty="0" smtClean="0">
                <a:latin typeface="+mn-lt"/>
              </a:rPr>
              <a:t>Your </a:t>
            </a:r>
            <a:r>
              <a:rPr lang="en-US" sz="1600" dirty="0">
                <a:latin typeface="+mn-lt"/>
              </a:rPr>
              <a:t>site is identified in </a:t>
            </a:r>
            <a:r>
              <a:rPr lang="en-US" sz="1600" b="1" dirty="0">
                <a:latin typeface="+mn-lt"/>
              </a:rPr>
              <a:t>Attachment 1</a:t>
            </a:r>
            <a:r>
              <a:rPr lang="en-US" sz="1600" dirty="0">
                <a:latin typeface="+mn-lt"/>
              </a:rPr>
              <a:t> as a facility that has accepted, </a:t>
            </a:r>
            <a:r>
              <a:rPr lang="en-US" sz="1600" dirty="0" smtClean="0">
                <a:latin typeface="+mn-lt"/>
              </a:rPr>
              <a:t>    stored</a:t>
            </a:r>
            <a:r>
              <a:rPr lang="en-US" sz="1600" dirty="0">
                <a:latin typeface="+mn-lt"/>
              </a:rPr>
              <a:t>, or used materials that may contain per- and </a:t>
            </a:r>
            <a:r>
              <a:rPr lang="en-US" sz="1600" dirty="0" err="1">
                <a:latin typeface="+mn-lt"/>
              </a:rPr>
              <a:t>polyfluoroalkyl</a:t>
            </a:r>
            <a:r>
              <a:rPr lang="en-US" sz="1600" dirty="0">
                <a:latin typeface="+mn-lt"/>
              </a:rPr>
              <a:t> substances (</a:t>
            </a:r>
            <a:r>
              <a:rPr lang="en-US" sz="1600" dirty="0" err="1">
                <a:latin typeface="+mn-lt"/>
              </a:rPr>
              <a:t>PFAS</a:t>
            </a:r>
            <a:r>
              <a:rPr lang="en-US" sz="1600" dirty="0">
                <a:latin typeface="+mn-lt"/>
              </a:rPr>
              <a:t>).  Therefore, you are required to submit the information in the </a:t>
            </a:r>
            <a:r>
              <a:rPr lang="en-US" sz="1600" b="1" dirty="0">
                <a:latin typeface="+mn-lt"/>
              </a:rPr>
              <a:t>Attachment 2</a:t>
            </a:r>
            <a:r>
              <a:rPr lang="en-US" sz="1600" dirty="0">
                <a:latin typeface="+mn-lt"/>
              </a:rPr>
              <a:t> to the appropriate Regional Water Quality Control Board (Regional Water Board) identified in the cover letter.</a:t>
            </a:r>
            <a:r>
              <a:rPr lang="en-US" sz="2000" dirty="0"/>
              <a:t>  </a:t>
            </a: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94</a:t>
            </a:fld>
            <a:endParaRPr lang="en-US" dirty="0"/>
          </a:p>
        </p:txBody>
      </p:sp>
    </p:spTree>
    <p:extLst>
      <p:ext uri="{BB962C8B-B14F-4D97-AF65-F5344CB8AC3E}">
        <p14:creationId xmlns:p14="http://schemas.microsoft.com/office/powerpoint/2010/main" val="238025721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617220" y="0"/>
            <a:ext cx="7543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b="1" dirty="0">
                <a:solidFill>
                  <a:schemeClr val="bg1"/>
                </a:solidFill>
                <a:latin typeface="Calibri" panose="020F0502020204030204" pitchFamily="34" charset="0"/>
              </a:rPr>
              <a:t>Scrap Import Ban:  Chinese Government Confirmation for 2019</a:t>
            </a:r>
            <a:endParaRPr lang="en-US" dirty="0">
              <a:solidFill>
                <a:schemeClr val="bg1"/>
              </a:solidFill>
              <a:latin typeface="Calibri" panose="020F0502020204030204" pitchFamily="34" charset="0"/>
            </a:endParaRPr>
          </a:p>
        </p:txBody>
      </p:sp>
      <p:sp>
        <p:nvSpPr>
          <p:cNvPr id="6" name="Rectangle 16"/>
          <p:cNvSpPr txBox="1">
            <a:spLocks noChangeArrowheads="1"/>
          </p:cNvSpPr>
          <p:nvPr/>
        </p:nvSpPr>
        <p:spPr bwMode="auto">
          <a:xfrm>
            <a:off x="685800" y="1447800"/>
            <a:ext cx="68580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dirty="0" smtClean="0">
              <a:latin typeface="Calibri" panose="020F0502020204030204" pitchFamily="34" charset="0"/>
            </a:endParaRPr>
          </a:p>
          <a:p>
            <a:r>
              <a:rPr lang="en-US" sz="1600" dirty="0" smtClean="0">
                <a:latin typeface="Calibri" panose="020F0502020204030204" pitchFamily="34" charset="0"/>
              </a:rPr>
              <a:t>China intends  </a:t>
            </a:r>
            <a:r>
              <a:rPr lang="en-US" sz="1600" dirty="0">
                <a:latin typeface="Calibri" panose="020F0502020204030204" pitchFamily="34" charset="0"/>
              </a:rPr>
              <a:t>to implement </a:t>
            </a:r>
            <a:r>
              <a:rPr lang="en-US" sz="1600" dirty="0" smtClean="0">
                <a:latin typeface="Calibri" panose="020F0502020204030204" pitchFamily="34" charset="0"/>
              </a:rPr>
              <a:t>“the </a:t>
            </a:r>
            <a:r>
              <a:rPr lang="en-US" sz="1600" dirty="0">
                <a:latin typeface="Calibri" panose="020F0502020204030204" pitchFamily="34" charset="0"/>
              </a:rPr>
              <a:t>next phase import prohibition beginning on December 31, 2018</a:t>
            </a:r>
            <a:r>
              <a:rPr lang="en-US" sz="1600" dirty="0" smtClean="0">
                <a:latin typeface="Calibri" panose="020F0502020204030204" pitchFamily="34" charset="0"/>
              </a:rPr>
              <a:t>.”</a:t>
            </a:r>
          </a:p>
          <a:p>
            <a:endParaRPr lang="en-US" sz="1600" dirty="0">
              <a:latin typeface="Calibri" panose="020F0502020204030204" pitchFamily="34" charset="0"/>
            </a:endParaRPr>
          </a:p>
          <a:p>
            <a:r>
              <a:rPr lang="en-US" sz="1600" dirty="0" smtClean="0">
                <a:latin typeface="Calibri" panose="020F0502020204030204" pitchFamily="34" charset="0"/>
              </a:rPr>
              <a:t>The import </a:t>
            </a:r>
            <a:r>
              <a:rPr lang="en-US" sz="1600" dirty="0">
                <a:latin typeface="Calibri" panose="020F0502020204030204" pitchFamily="34" charset="0"/>
              </a:rPr>
              <a:t>of the following scrap materials will be prohibited:</a:t>
            </a:r>
          </a:p>
          <a:p>
            <a:r>
              <a:rPr lang="en-US" sz="1600" dirty="0">
                <a:latin typeface="Calibri" panose="020F0502020204030204" pitchFamily="34" charset="0"/>
              </a:rPr>
              <a:t> </a:t>
            </a:r>
          </a:p>
          <a:p>
            <a:pPr marL="285750" lvl="0" indent="-285750">
              <a:buFont typeface="Arial" panose="020B0604020202020204" pitchFamily="34" charset="0"/>
              <a:buChar char="•"/>
            </a:pPr>
            <a:r>
              <a:rPr lang="en-US" sz="1600" dirty="0">
                <a:latin typeface="Calibri" panose="020F0502020204030204" pitchFamily="34" charset="0"/>
              </a:rPr>
              <a:t>Slags from iron and steel production: HS codes 2618.00.10.01, 2619.00.00.10, 2619.00.00.30</a:t>
            </a:r>
          </a:p>
          <a:p>
            <a:pPr marL="285750" lvl="0" indent="-285750">
              <a:buFont typeface="Arial" panose="020B0604020202020204" pitchFamily="34" charset="0"/>
              <a:buChar char="•"/>
            </a:pPr>
            <a:r>
              <a:rPr lang="en-US" sz="1600" dirty="0">
                <a:latin typeface="Calibri" panose="020F0502020204030204" pitchFamily="34" charset="0"/>
              </a:rPr>
              <a:t>Post-industrial plastic scrap (8 product lines): All HS codes under 3915</a:t>
            </a:r>
          </a:p>
          <a:p>
            <a:pPr marL="285750" lvl="0" indent="-285750">
              <a:buFont typeface="Arial" panose="020B0604020202020204" pitchFamily="34" charset="0"/>
              <a:buChar char="•"/>
            </a:pPr>
            <a:r>
              <a:rPr lang="en-US" sz="1600" dirty="0">
                <a:latin typeface="Calibri" panose="020F0502020204030204" pitchFamily="34" charset="0"/>
              </a:rPr>
              <a:t>Shredded auto parts: HS 7204.49.00.10</a:t>
            </a:r>
          </a:p>
          <a:p>
            <a:pPr marL="285750" lvl="0" indent="-285750">
              <a:buFont typeface="Arial" panose="020B0604020202020204" pitchFamily="34" charset="0"/>
              <a:buChar char="•"/>
            </a:pPr>
            <a:r>
              <a:rPr lang="en-US" sz="1600" dirty="0">
                <a:latin typeface="Calibri" panose="020F0502020204030204" pitchFamily="34" charset="0"/>
              </a:rPr>
              <a:t>Scrap metal and electrical appliances for ferrous recovery: HS 7204.49.00.20</a:t>
            </a:r>
          </a:p>
          <a:p>
            <a:pPr marL="285750" lvl="0" indent="-285750">
              <a:buFont typeface="Arial" panose="020B0604020202020204" pitchFamily="34" charset="0"/>
              <a:buChar char="•"/>
            </a:pPr>
            <a:r>
              <a:rPr lang="en-US" sz="1600" dirty="0">
                <a:latin typeface="Calibri" panose="020F0502020204030204" pitchFamily="34" charset="0"/>
              </a:rPr>
              <a:t>Scrap metal and electrical appliances (including small motors and wires) for copper recovery: </a:t>
            </a:r>
            <a:br>
              <a:rPr lang="en-US" sz="1600" dirty="0">
                <a:latin typeface="Calibri" panose="020F0502020204030204" pitchFamily="34" charset="0"/>
              </a:rPr>
            </a:br>
            <a:r>
              <a:rPr lang="en-US" sz="1600" dirty="0">
                <a:latin typeface="Calibri" panose="020F0502020204030204" pitchFamily="34" charset="0"/>
              </a:rPr>
              <a:t>HS 7404.00.00.10</a:t>
            </a:r>
          </a:p>
          <a:p>
            <a:pPr marL="285750" lvl="0" indent="-285750">
              <a:buFont typeface="Arial" panose="020B0604020202020204" pitchFamily="34" charset="0"/>
              <a:buChar char="•"/>
            </a:pPr>
            <a:r>
              <a:rPr lang="en-US" sz="1600" dirty="0">
                <a:latin typeface="Calibri" panose="020F0502020204030204" pitchFamily="34" charset="0"/>
              </a:rPr>
              <a:t>Scrap metal and electrical appliances  (including small motors and wires) for aluminum recovery: HS 7602.00.00.10</a:t>
            </a:r>
          </a:p>
          <a:p>
            <a:pPr marL="285750" lvl="0" indent="-285750">
              <a:buFont typeface="Arial" panose="020B0604020202020204" pitchFamily="34" charset="0"/>
              <a:buChar char="•"/>
            </a:pPr>
            <a:r>
              <a:rPr lang="en-US" sz="1600" dirty="0">
                <a:latin typeface="Calibri" panose="020F0502020204030204" pitchFamily="34" charset="0"/>
              </a:rPr>
              <a:t>Vessels for shipbreaking: HS </a:t>
            </a:r>
            <a:r>
              <a:rPr lang="en-US" sz="1600" dirty="0" smtClean="0">
                <a:latin typeface="Calibri" panose="020F0502020204030204" pitchFamily="34" charset="0"/>
              </a:rPr>
              <a:t>8908.00.00.00</a:t>
            </a:r>
          </a:p>
          <a:p>
            <a:pPr marL="285750" lvl="0" indent="-285750">
              <a:buFont typeface="Arial" panose="020B0604020202020204" pitchFamily="34" charset="0"/>
              <a:buChar char="•"/>
            </a:pPr>
            <a:endParaRPr lang="en-US" sz="1600" dirty="0">
              <a:latin typeface="Calibri" panose="020F0502020204030204" pitchFamily="34" charset="0"/>
            </a:endParaRPr>
          </a:p>
          <a:p>
            <a:pPr lvl="0"/>
            <a:r>
              <a:rPr lang="en-US" sz="1600" dirty="0" smtClean="0">
                <a:latin typeface="Calibri" panose="020F0502020204030204" pitchFamily="34" charset="0"/>
              </a:rPr>
              <a:t>Solid wastes are also listed.</a:t>
            </a:r>
            <a:endParaRPr lang="en-US" sz="1600" dirty="0">
              <a:latin typeface="Calibri" panose="020F0502020204030204" pitchFamily="34" charset="0"/>
            </a:endParaRPr>
          </a:p>
          <a:p>
            <a:endParaRPr lang="en-US" sz="1800" dirty="0"/>
          </a:p>
          <a:p>
            <a:pPr lvl="0"/>
            <a:endParaRPr lang="en-US" sz="1800" dirty="0" smtClean="0">
              <a:latin typeface="Calibri" panose="020F0502020204030204" pitchFamily="34" charset="0"/>
            </a:endParaRPr>
          </a:p>
          <a:p>
            <a:pPr lvl="0"/>
            <a:endParaRPr lang="en-US" sz="2000" dirty="0">
              <a:latin typeface="Calibri" panose="020F0502020204030204" pitchFamily="34" charset="0"/>
            </a:endParaRPr>
          </a:p>
          <a:p>
            <a:pPr marL="342900" lvl="0" indent="-342900">
              <a:buFont typeface="Arial" panose="020B0604020202020204" pitchFamily="34" charset="0"/>
              <a:buChar char="•"/>
            </a:pPr>
            <a:endParaRPr lang="en-US" sz="2000" dirty="0">
              <a:latin typeface="Calibri" panose="020F0502020204030204" pitchFamily="34" charset="0"/>
            </a:endParaRPr>
          </a:p>
          <a:p>
            <a:endParaRPr lang="en-US" dirty="0">
              <a:latin typeface="Calibri" panose="020F0502020204030204" pitchFamily="34" charset="0"/>
            </a:endParaRPr>
          </a:p>
          <a:p>
            <a:endParaRPr lang="en-US" dirty="0">
              <a:latin typeface="Calibri" panose="020F0502020204030204" pitchFamily="34" charset="0"/>
            </a:endParaRPr>
          </a:p>
          <a:p>
            <a:pPr lvl="0"/>
            <a:endParaRPr lang="en-US" dirty="0">
              <a:latin typeface="Calibri" panose="020F0502020204030204" pitchFamily="34" charset="0"/>
            </a:endParaRPr>
          </a:p>
          <a:p>
            <a:pPr lvl="0" eaLnBrk="1" hangingPunct="1">
              <a:spcBef>
                <a:spcPct val="20000"/>
              </a:spcBef>
              <a:defRPr/>
            </a:pPr>
            <a:endParaRPr kumimoji="0" lang="en-US" b="0" u="none" strike="noStrike" kern="0" cap="none" spc="0" normalizeH="0" baseline="0" noProof="0" dirty="0" smtClean="0">
              <a:ln>
                <a:noFill/>
              </a:ln>
              <a:solidFill>
                <a:srgbClr val="00529F"/>
              </a:solidFill>
              <a:effectLst/>
              <a:uLnTx/>
              <a:uFillTx/>
              <a:latin typeface="Calibri" panose="020F0502020204030204" pitchFamily="34" charset="0"/>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rgbClr val="00529F"/>
              </a:solidFill>
              <a:effectLst/>
              <a:uLnTx/>
              <a:uFillTx/>
              <a:latin typeface="Calibri" panose="020F0502020204030204" pitchFamily="34" charset="0"/>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95</a:t>
            </a:fld>
            <a:endParaRPr lang="en-US" dirty="0"/>
          </a:p>
        </p:txBody>
      </p:sp>
    </p:spTree>
    <p:extLst>
      <p:ext uri="{BB962C8B-B14F-4D97-AF65-F5344CB8AC3E}">
        <p14:creationId xmlns:p14="http://schemas.microsoft.com/office/powerpoint/2010/main" val="2734374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6EDA48-FD88-40FA-B052-781403BB736C}">
  <ds:schemaRefs>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purl.org/dc/dcmitype/"/>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667A116E-FDED-4564-83F3-B5E68104545C}">
  <ds:schemaRefs>
    <ds:schemaRef ds:uri="http://schemas.microsoft.com/sharepoint/v3/contenttype/forms"/>
  </ds:schemaRefs>
</ds:datastoreItem>
</file>

<file path=customXml/itemProps3.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4153</TotalTime>
  <Words>5422</Words>
  <Application>Microsoft Office PowerPoint</Application>
  <PresentationFormat>On-screen Show (4:3)</PresentationFormat>
  <Paragraphs>1519</Paragraphs>
  <Slides>95</Slides>
  <Notes>95</Notes>
  <HiddenSlides>0</HiddenSlides>
  <MMClips>0</MMClips>
  <ScaleCrop>false</ScaleCrop>
  <HeadingPairs>
    <vt:vector size="4" baseType="variant">
      <vt:variant>
        <vt:lpstr>Theme</vt:lpstr>
      </vt:variant>
      <vt:variant>
        <vt:i4>2</vt:i4>
      </vt:variant>
      <vt:variant>
        <vt:lpstr>Slide Titles</vt:lpstr>
      </vt:variant>
      <vt:variant>
        <vt:i4>95</vt:i4>
      </vt:variant>
    </vt:vector>
  </HeadingPairs>
  <TitlesOfParts>
    <vt:vector size="97" baseType="lpstr">
      <vt:lpstr>Blank Presentation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HINSON</dc:creator>
  <cp:lastModifiedBy>vivian koettel</cp:lastModifiedBy>
  <cp:revision>384</cp:revision>
  <cp:lastPrinted>2019-04-16T15:46:27Z</cp:lastPrinted>
  <dcterms:created xsi:type="dcterms:W3CDTF">2009-03-30T20:47:26Z</dcterms:created>
  <dcterms:modified xsi:type="dcterms:W3CDTF">2019-04-16T17:32:17Z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0x0101009CB39606336ACA48AEC084E49B4107D3</vt:lpwstr>
  </property>
</Properties>
</file>